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258" r:id="rId4"/>
    <p:sldId id="329" r:id="rId5"/>
    <p:sldId id="267" r:id="rId6"/>
    <p:sldId id="300" r:id="rId7"/>
    <p:sldId id="337" r:id="rId8"/>
    <p:sldId id="302" r:id="rId9"/>
    <p:sldId id="312" r:id="rId10"/>
    <p:sldId id="341" r:id="rId11"/>
    <p:sldId id="342" r:id="rId12"/>
    <p:sldId id="343" r:id="rId13"/>
    <p:sldId id="304" r:id="rId14"/>
    <p:sldId id="349" r:id="rId15"/>
    <p:sldId id="259" r:id="rId16"/>
    <p:sldId id="350" r:id="rId17"/>
    <p:sldId id="351" r:id="rId18"/>
    <p:sldId id="352" r:id="rId19"/>
    <p:sldId id="330" r:id="rId20"/>
    <p:sldId id="305" r:id="rId21"/>
    <p:sldId id="356" r:id="rId22"/>
    <p:sldId id="357" r:id="rId23"/>
    <p:sldId id="358" r:id="rId24"/>
    <p:sldId id="359" r:id="rId25"/>
    <p:sldId id="360" r:id="rId26"/>
    <p:sldId id="260" r:id="rId27"/>
    <p:sldId id="361" r:id="rId28"/>
    <p:sldId id="371" r:id="rId29"/>
    <p:sldId id="363" r:id="rId30"/>
    <p:sldId id="364" r:id="rId31"/>
    <p:sldId id="365" r:id="rId32"/>
    <p:sldId id="366" r:id="rId33"/>
    <p:sldId id="368" r:id="rId34"/>
    <p:sldId id="369" r:id="rId35"/>
    <p:sldId id="370" r:id="rId36"/>
    <p:sldId id="372" r:id="rId37"/>
    <p:sldId id="376" r:id="rId38"/>
    <p:sldId id="374" r:id="rId39"/>
    <p:sldId id="375" r:id="rId40"/>
    <p:sldId id="377" r:id="rId41"/>
    <p:sldId id="378" r:id="rId42"/>
    <p:sldId id="379" r:id="rId43"/>
    <p:sldId id="380" r:id="rId44"/>
    <p:sldId id="381" r:id="rId45"/>
    <p:sldId id="328" r:id="rId4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5375" userDrawn="1">
          <p15:clr>
            <a:srgbClr val="A4A3A4"/>
          </p15:clr>
        </p15:guide>
        <p15:guide id="3" pos="385" userDrawn="1">
          <p15:clr>
            <a:srgbClr val="A4A3A4"/>
          </p15:clr>
        </p15:guide>
        <p15:guide id="4" orient="horz" pos="399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0070C0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43" autoAdjust="0"/>
    <p:restoredTop sz="65018" autoAdjust="0"/>
  </p:normalViewPr>
  <p:slideViewPr>
    <p:cSldViewPr snapToGrid="0" showGuides="1">
      <p:cViewPr varScale="1">
        <p:scale>
          <a:sx n="47" d="100"/>
          <a:sy n="47" d="100"/>
        </p:scale>
        <p:origin x="2082" y="54"/>
      </p:cViewPr>
      <p:guideLst>
        <p:guide orient="horz" pos="346"/>
        <p:guide pos="5375"/>
        <p:guide pos="385"/>
        <p:guide orient="horz" pos="3997"/>
      </p:guideLst>
    </p:cSldViewPr>
  </p:slideViewPr>
  <p:outlineViewPr>
    <p:cViewPr>
      <p:scale>
        <a:sx n="33" d="100"/>
        <a:sy n="33" d="100"/>
      </p:scale>
      <p:origin x="0" y="-27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0194"/>
    </p:cViewPr>
  </p:sorterViewPr>
  <p:notesViewPr>
    <p:cSldViewPr snapToGrid="0">
      <p:cViewPr varScale="1">
        <p:scale>
          <a:sx n="56" d="100"/>
          <a:sy n="56" d="100"/>
        </p:scale>
        <p:origin x="285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D77B4-E4B4-4D3C-A9C5-EB900FF3B15E}" type="datetimeFigureOut">
              <a:rPr lang="zh-CN" altLang="en-US" smtClean="0"/>
              <a:t>2017/3/18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D5EBB-275F-4C24-B082-C5EEF14355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490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168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971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303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436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279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006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09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432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074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141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565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777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8247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935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666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352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005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404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885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6302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6908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909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3523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9288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6838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8578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248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9430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6488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6464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2001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0066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042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7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0805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7463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369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8856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0445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922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592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22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627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744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549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2017/3/18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159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2017/3/18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929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2017/3/18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14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2017/3/18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55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2017/3/18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808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2017/3/18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917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2017/3/18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842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2017/3/18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23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2017/3/18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87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2017/3/18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126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2017/3/18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61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D302F-5E2D-4FF9-A986-02603DCE6FDA}" type="datetimeFigureOut">
              <a:rPr lang="zh-CN" altLang="en-US" smtClean="0"/>
              <a:t>2017/3/18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107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hyperlink" Target="http://www.r-project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ueqing.tv/course/64&#65288;R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geo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991141" y="2699658"/>
            <a:ext cx="257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何文俊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91141" y="3020314"/>
            <a:ext cx="257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卫生统计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991141" y="3340970"/>
            <a:ext cx="257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硕士在读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8564451" y="2716812"/>
            <a:ext cx="579549" cy="1361673"/>
            <a:chOff x="8564451" y="2716812"/>
            <a:chExt cx="579549" cy="1361673"/>
          </a:xfrm>
        </p:grpSpPr>
        <p:sp>
          <p:nvSpPr>
            <p:cNvPr id="12" name="矩形 11"/>
            <p:cNvSpPr/>
            <p:nvPr/>
          </p:nvSpPr>
          <p:spPr>
            <a:xfrm>
              <a:off x="8564451" y="2716812"/>
              <a:ext cx="579549" cy="993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8564451" y="3805061"/>
              <a:ext cx="579549" cy="2734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2716812"/>
            <a:ext cx="5991142" cy="1374587"/>
            <a:chOff x="0" y="2716812"/>
            <a:chExt cx="5991142" cy="1374587"/>
          </a:xfrm>
        </p:grpSpPr>
        <p:sp>
          <p:nvSpPr>
            <p:cNvPr id="30" name="矩形 29"/>
            <p:cNvSpPr/>
            <p:nvPr/>
          </p:nvSpPr>
          <p:spPr>
            <a:xfrm>
              <a:off x="0" y="3805061"/>
              <a:ext cx="5991141" cy="2734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2716812"/>
              <a:ext cx="5991142" cy="993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566092" y="3051580"/>
              <a:ext cx="329409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5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高分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文章统计方法实现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247352" y="3720144"/>
              <a:ext cx="2743788" cy="371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5000"/>
                </a:lnSpc>
              </a:pP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22586" y="2787385"/>
            <a:ext cx="1224000" cy="1223998"/>
            <a:chOff x="222586" y="2787385"/>
            <a:chExt cx="1224000" cy="1223998"/>
          </a:xfrm>
        </p:grpSpPr>
        <p:sp>
          <p:nvSpPr>
            <p:cNvPr id="20" name="椭圆 19"/>
            <p:cNvSpPr/>
            <p:nvPr/>
          </p:nvSpPr>
          <p:spPr>
            <a:xfrm>
              <a:off x="222586" y="2787385"/>
              <a:ext cx="1224000" cy="1223998"/>
            </a:xfrm>
            <a:prstGeom prst="ellips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446632" y="3034538"/>
              <a:ext cx="775907" cy="729691"/>
            </a:xfrm>
            <a:custGeom>
              <a:avLst/>
              <a:gdLst>
                <a:gd name="T0" fmla="*/ 8 w 97"/>
                <a:gd name="T1" fmla="*/ 10 h 91"/>
                <a:gd name="T2" fmla="*/ 28 w 97"/>
                <a:gd name="T3" fmla="*/ 10 h 91"/>
                <a:gd name="T4" fmla="*/ 41 w 97"/>
                <a:gd name="T5" fmla="*/ 45 h 91"/>
                <a:gd name="T6" fmla="*/ 51 w 97"/>
                <a:gd name="T7" fmla="*/ 41 h 91"/>
                <a:gd name="T8" fmla="*/ 59 w 97"/>
                <a:gd name="T9" fmla="*/ 46 h 91"/>
                <a:gd name="T10" fmla="*/ 66 w 97"/>
                <a:gd name="T11" fmla="*/ 27 h 91"/>
                <a:gd name="T12" fmla="*/ 73 w 97"/>
                <a:gd name="T13" fmla="*/ 34 h 91"/>
                <a:gd name="T14" fmla="*/ 83 w 97"/>
                <a:gd name="T15" fmla="*/ 23 h 91"/>
                <a:gd name="T16" fmla="*/ 73 w 97"/>
                <a:gd name="T17" fmla="*/ 40 h 91"/>
                <a:gd name="T18" fmla="*/ 67 w 97"/>
                <a:gd name="T19" fmla="*/ 33 h 91"/>
                <a:gd name="T20" fmla="*/ 61 w 97"/>
                <a:gd name="T21" fmla="*/ 51 h 91"/>
                <a:gd name="T22" fmla="*/ 51 w 97"/>
                <a:gd name="T23" fmla="*/ 45 h 91"/>
                <a:gd name="T24" fmla="*/ 41 w 97"/>
                <a:gd name="T25" fmla="*/ 45 h 91"/>
                <a:gd name="T26" fmla="*/ 74 w 97"/>
                <a:gd name="T27" fmla="*/ 86 h 91"/>
                <a:gd name="T28" fmla="*/ 43 w 97"/>
                <a:gd name="T29" fmla="*/ 91 h 91"/>
                <a:gd name="T30" fmla="*/ 63 w 97"/>
                <a:gd name="T31" fmla="*/ 68 h 91"/>
                <a:gd name="T32" fmla="*/ 97 w 97"/>
                <a:gd name="T33" fmla="*/ 68 h 91"/>
                <a:gd name="T34" fmla="*/ 97 w 97"/>
                <a:gd name="T35" fmla="*/ 6 h 91"/>
                <a:gd name="T36" fmla="*/ 93 w 97"/>
                <a:gd name="T37" fmla="*/ 3 h 91"/>
                <a:gd name="T38" fmla="*/ 34 w 97"/>
                <a:gd name="T39" fmla="*/ 9 h 91"/>
                <a:gd name="T40" fmla="*/ 90 w 97"/>
                <a:gd name="T41" fmla="*/ 61 h 91"/>
                <a:gd name="T42" fmla="*/ 36 w 97"/>
                <a:gd name="T43" fmla="*/ 68 h 91"/>
                <a:gd name="T44" fmla="*/ 54 w 97"/>
                <a:gd name="T45" fmla="*/ 84 h 91"/>
                <a:gd name="T46" fmla="*/ 63 w 97"/>
                <a:gd name="T47" fmla="*/ 68 h 91"/>
                <a:gd name="T48" fmla="*/ 7 w 97"/>
                <a:gd name="T49" fmla="*/ 55 h 91"/>
                <a:gd name="T50" fmla="*/ 14 w 97"/>
                <a:gd name="T51" fmla="*/ 91 h 91"/>
                <a:gd name="T52" fmla="*/ 20 w 97"/>
                <a:gd name="T53" fmla="*/ 60 h 91"/>
                <a:gd name="T54" fmla="*/ 31 w 97"/>
                <a:gd name="T55" fmla="*/ 91 h 91"/>
                <a:gd name="T56" fmla="*/ 28 w 97"/>
                <a:gd name="T57" fmla="*/ 33 h 91"/>
                <a:gd name="T58" fmla="*/ 55 w 97"/>
                <a:gd name="T59" fmla="*/ 24 h 91"/>
                <a:gd name="T60" fmla="*/ 20 w 97"/>
                <a:gd name="T61" fmla="*/ 23 h 91"/>
                <a:gd name="T62" fmla="*/ 19 w 97"/>
                <a:gd name="T63" fmla="*/ 27 h 91"/>
                <a:gd name="T64" fmla="*/ 18 w 97"/>
                <a:gd name="T65" fmla="*/ 47 h 91"/>
                <a:gd name="T66" fmla="*/ 18 w 97"/>
                <a:gd name="T67" fmla="*/ 47 h 91"/>
                <a:gd name="T68" fmla="*/ 18 w 97"/>
                <a:gd name="T69" fmla="*/ 47 h 91"/>
                <a:gd name="T70" fmla="*/ 16 w 97"/>
                <a:gd name="T71" fmla="*/ 27 h 91"/>
                <a:gd name="T72" fmla="*/ 16 w 97"/>
                <a:gd name="T73" fmla="*/ 23 h 91"/>
                <a:gd name="T74" fmla="*/ 0 w 97"/>
                <a:gd name="T75" fmla="*/ 5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" h="91">
                  <a:moveTo>
                    <a:pt x="18" y="0"/>
                  </a:moveTo>
                  <a:cubicBezTo>
                    <a:pt x="12" y="0"/>
                    <a:pt x="8" y="4"/>
                    <a:pt x="8" y="10"/>
                  </a:cubicBezTo>
                  <a:cubicBezTo>
                    <a:pt x="8" y="16"/>
                    <a:pt x="12" y="20"/>
                    <a:pt x="18" y="20"/>
                  </a:cubicBezTo>
                  <a:cubicBezTo>
                    <a:pt x="24" y="20"/>
                    <a:pt x="28" y="16"/>
                    <a:pt x="28" y="10"/>
                  </a:cubicBezTo>
                  <a:cubicBezTo>
                    <a:pt x="28" y="4"/>
                    <a:pt x="24" y="0"/>
                    <a:pt x="18" y="0"/>
                  </a:cubicBezTo>
                  <a:close/>
                  <a:moveTo>
                    <a:pt x="41" y="45"/>
                  </a:moveTo>
                  <a:cubicBezTo>
                    <a:pt x="50" y="42"/>
                    <a:pt x="50" y="42"/>
                    <a:pt x="50" y="42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1" y="45"/>
                    <a:pt x="41" y="45"/>
                    <a:pt x="41" y="45"/>
                  </a:cubicBezTo>
                  <a:close/>
                  <a:moveTo>
                    <a:pt x="43" y="86"/>
                  </a:moveTo>
                  <a:cubicBezTo>
                    <a:pt x="74" y="86"/>
                    <a:pt x="74" y="86"/>
                    <a:pt x="74" y="86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63" y="68"/>
                  </a:moveTo>
                  <a:cubicBezTo>
                    <a:pt x="93" y="68"/>
                    <a:pt x="93" y="68"/>
                    <a:pt x="93" y="68"/>
                  </a:cubicBezTo>
                  <a:cubicBezTo>
                    <a:pt x="97" y="68"/>
                    <a:pt x="97" y="68"/>
                    <a:pt x="97" y="68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63" y="84"/>
                    <a:pt x="63" y="84"/>
                    <a:pt x="63" y="84"/>
                  </a:cubicBezTo>
                  <a:cubicBezTo>
                    <a:pt x="63" y="68"/>
                    <a:pt x="63" y="68"/>
                    <a:pt x="63" y="68"/>
                  </a:cubicBezTo>
                  <a:close/>
                  <a:moveTo>
                    <a:pt x="0" y="50"/>
                  </a:moveTo>
                  <a:cubicBezTo>
                    <a:pt x="7" y="55"/>
                    <a:pt x="7" y="55"/>
                    <a:pt x="7" y="55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31" y="91"/>
                    <a:pt x="31" y="91"/>
                    <a:pt x="31" y="91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5" y="23"/>
                    <a:pt x="5" y="23"/>
                    <a:pt x="5" y="23"/>
                  </a:cubicBezTo>
                  <a:lnTo>
                    <a:pt x="0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734969" y="2787385"/>
            <a:ext cx="1224000" cy="1223998"/>
            <a:chOff x="1734969" y="2787385"/>
            <a:chExt cx="1224000" cy="1223998"/>
          </a:xfrm>
        </p:grpSpPr>
        <p:sp>
          <p:nvSpPr>
            <p:cNvPr id="27" name="椭圆 26"/>
            <p:cNvSpPr/>
            <p:nvPr/>
          </p:nvSpPr>
          <p:spPr>
            <a:xfrm>
              <a:off x="1734969" y="2787385"/>
              <a:ext cx="1224000" cy="1223998"/>
            </a:xfrm>
            <a:prstGeom prst="ellips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1945451" y="3091502"/>
              <a:ext cx="803035" cy="615763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22586" y="4506684"/>
            <a:ext cx="7001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code &amp; data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://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github.com/heonedream/geo_learn</a:t>
            </a: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-mail:            onedream1216@163.com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494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5.R &amp; 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Rstudio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Rectangle 1"/>
          <p:cNvSpPr>
            <a:spLocks noChangeArrowheads="1"/>
          </p:cNvSpPr>
          <p:nvPr/>
        </p:nvSpPr>
        <p:spPr bwMode="auto">
          <a:xfrm>
            <a:off x="1462101" y="3562455"/>
            <a:ext cx="18473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29" name="矩形 28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0560" y="530086"/>
            <a:ext cx="4445724" cy="2748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25877" y="1194544"/>
            <a:ext cx="4839594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zh-CN" altLang="en-US" sz="2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主页</a:t>
            </a:r>
            <a:endParaRPr lang="en-US" altLang="zh-CN" sz="25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1"/>
            <a:r>
              <a:rPr lang="en-US" altLang="zh-CN" sz="2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4"/>
              </a:rPr>
              <a:t>http://www.r-project.org</a:t>
            </a:r>
            <a:endParaRPr lang="en-US" altLang="zh-CN" sz="25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1"/>
            <a:endParaRPr lang="en-US" altLang="zh-CN" sz="25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1"/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CRAN (Comprehensive R Archive Network)</a:t>
            </a:r>
          </a:p>
          <a:p>
            <a:pPr marL="0" lvl="1"/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CRAN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is a network of ftp and web servers around the world that store identical, up-to-date, versions of code and documentation for </a:t>
            </a: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</a:p>
          <a:p>
            <a:pPr marL="0" lvl="1"/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1"/>
            <a:r>
              <a:rPr lang="zh-CN" altLang="en-US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华中科技大学镜像</a:t>
            </a:r>
            <a:endParaRPr lang="en-US" altLang="zh-CN" sz="2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r>
              <a:rPr lang="en-US" altLang="zh-CN" sz="2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https://mirrors.ustc.edu.cn/CRAN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849" y="3780258"/>
            <a:ext cx="3105146" cy="17909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87383" y="5972282"/>
            <a:ext cx="7106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Tips: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默认安装路径、路径不能含有中文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6387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5.R &amp; 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Rstudio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Rectangle 1"/>
          <p:cNvSpPr>
            <a:spLocks noChangeArrowheads="1"/>
          </p:cNvSpPr>
          <p:nvPr/>
        </p:nvSpPr>
        <p:spPr bwMode="auto">
          <a:xfrm>
            <a:off x="1462101" y="3562455"/>
            <a:ext cx="18473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29" name="矩形 28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5877" y="1000268"/>
            <a:ext cx="419792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5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Rstudio</a:t>
            </a:r>
            <a:r>
              <a:rPr lang="zh-CN" altLang="en-US" sz="25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主页</a:t>
            </a:r>
            <a:endParaRPr lang="en-US" altLang="zh-CN" sz="25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1"/>
            <a:r>
              <a:rPr lang="en-US" altLang="zh-CN" sz="2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3"/>
              </a:rPr>
              <a:t>https://www.rstudio.com</a:t>
            </a:r>
            <a:r>
              <a:rPr lang="en-US" altLang="zh-CN" sz="25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3"/>
              </a:rPr>
              <a:t>/</a:t>
            </a:r>
            <a:endParaRPr lang="en-US" altLang="zh-CN" sz="25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1"/>
            <a:endParaRPr lang="en-US" altLang="zh-CN" sz="25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1"/>
            <a:endParaRPr lang="en-US" altLang="zh-CN" sz="24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1"/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1"/>
            <a:endParaRPr lang="en-US" altLang="zh-CN" sz="24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1"/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1"/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87383" y="5972282"/>
            <a:ext cx="7106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Tips: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默认路径，路径不要有中文；先安装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后安装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Rstudio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6366"/>
            <a:ext cx="8948057" cy="324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4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5.R &amp; 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Rstudio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Rectangle 1"/>
          <p:cNvSpPr>
            <a:spLocks noChangeArrowheads="1"/>
          </p:cNvSpPr>
          <p:nvPr/>
        </p:nvSpPr>
        <p:spPr bwMode="auto">
          <a:xfrm>
            <a:off x="1462101" y="3562455"/>
            <a:ext cx="18473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29" name="矩形 28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5877" y="1000268"/>
            <a:ext cx="419792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5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Rstudio</a:t>
            </a:r>
            <a:r>
              <a:rPr lang="zh-CN" altLang="en-US" sz="25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主页</a:t>
            </a:r>
            <a:endParaRPr lang="en-US" altLang="zh-CN" sz="25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1"/>
            <a:r>
              <a:rPr lang="en-US" altLang="zh-CN" sz="2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3"/>
              </a:rPr>
              <a:t>https://www.rstudio.com</a:t>
            </a:r>
            <a:r>
              <a:rPr lang="en-US" altLang="zh-CN" sz="25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3"/>
              </a:rPr>
              <a:t>/</a:t>
            </a:r>
            <a:endParaRPr lang="en-US" altLang="zh-CN" sz="25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1"/>
            <a:endParaRPr lang="en-US" altLang="zh-CN" sz="25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1"/>
            <a:endParaRPr lang="en-US" altLang="zh-CN" sz="24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1"/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1"/>
            <a:endParaRPr lang="en-US" altLang="zh-CN" sz="24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1"/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1"/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87383" y="5972282"/>
            <a:ext cx="7106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Tips: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默认路径，路径不要有中文；先安装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后安装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Rstudio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77" y="1946366"/>
            <a:ext cx="7489769" cy="324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7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6.Rstudio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的操作界面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220659" y="6519446"/>
            <a:ext cx="8024939" cy="338554"/>
            <a:chOff x="1277256" y="6519446"/>
            <a:chExt cx="8024939" cy="338554"/>
          </a:xfrm>
        </p:grpSpPr>
        <p:sp>
          <p:nvSpPr>
            <p:cNvPr id="33" name="矩形 32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277256" y="6519446"/>
              <a:ext cx="7489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29" y="824338"/>
            <a:ext cx="7824055" cy="586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9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220659" y="6519446"/>
            <a:ext cx="8024939" cy="338554"/>
            <a:chOff x="1277256" y="6519446"/>
            <a:chExt cx="8024939" cy="338554"/>
          </a:xfrm>
        </p:grpSpPr>
        <p:sp>
          <p:nvSpPr>
            <p:cNvPr id="33" name="矩形 32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277256" y="6519446"/>
              <a:ext cx="7489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62083" y="2205547"/>
            <a:ext cx="84765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普通安装方法：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install.packages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(“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函数包名字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”)</a:t>
            </a: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Bioconductor:</a:t>
            </a: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source("http://bioconductor.org/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biocLite.R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")</a:t>
            </a:r>
          </a:p>
          <a:p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biocLite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(“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函数包名字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")</a:t>
            </a:r>
          </a:p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448887" y="1194545"/>
            <a:ext cx="2199688" cy="845010"/>
            <a:chOff x="2645777" y="1428360"/>
            <a:chExt cx="1523389" cy="914033"/>
          </a:xfrm>
        </p:grpSpPr>
        <p:sp>
          <p:nvSpPr>
            <p:cNvPr id="14" name="矩形 13"/>
            <p:cNvSpPr/>
            <p:nvPr/>
          </p:nvSpPr>
          <p:spPr>
            <a:xfrm>
              <a:off x="2645777" y="1428360"/>
              <a:ext cx="1523389" cy="9140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073" tIns="131073" rIns="131073" bIns="131073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900" kern="120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654916" y="1665984"/>
              <a:ext cx="1514250" cy="499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安装包差异</a:t>
              </a:r>
              <a:endPara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62083" y="4698022"/>
            <a:ext cx="2199688" cy="845010"/>
            <a:chOff x="2645777" y="1428360"/>
            <a:chExt cx="1523389" cy="914033"/>
          </a:xfrm>
        </p:grpSpPr>
        <p:sp>
          <p:nvSpPr>
            <p:cNvPr id="20" name="矩形 19"/>
            <p:cNvSpPr/>
            <p:nvPr/>
          </p:nvSpPr>
          <p:spPr>
            <a:xfrm>
              <a:off x="2645777" y="1428360"/>
              <a:ext cx="1523389" cy="9140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073" tIns="131073" rIns="131073" bIns="131073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900" kern="120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54916" y="1665984"/>
              <a:ext cx="1514250" cy="499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语言学习</a:t>
              </a:r>
              <a:endPara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0" y="5800406"/>
            <a:ext cx="5153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://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www.xueqing.tv/course/64 </a:t>
            </a: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语言介绍及基本语法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876" y="4363058"/>
            <a:ext cx="1965339" cy="243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5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851645"/>
            <a:ext cx="420552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199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1676" y="2662836"/>
            <a:ext cx="58886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GEO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数据库的下载以及数据预处理</a:t>
            </a:r>
          </a:p>
          <a:p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87162" y="3416888"/>
            <a:ext cx="5553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Introduction </a:t>
            </a:r>
            <a:r>
              <a:rPr lang="da-DK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&amp; Access &amp; </a:t>
            </a:r>
            <a:r>
              <a:rPr lang="da-DK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 Pre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da-DK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processing </a:t>
            </a:r>
            <a:endParaRPr lang="da-DK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da-DK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887162" y="3375000"/>
            <a:ext cx="4663440" cy="108000"/>
            <a:chOff x="3649980" y="3375660"/>
            <a:chExt cx="4663440" cy="108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733800" y="3429660"/>
              <a:ext cx="4495800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>
              <a:spLocks/>
            </p:cNvSpPr>
            <p:nvPr/>
          </p:nvSpPr>
          <p:spPr>
            <a:xfrm>
              <a:off x="364998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>
              <a:spLocks/>
            </p:cNvSpPr>
            <p:nvPr/>
          </p:nvSpPr>
          <p:spPr>
            <a:xfrm>
              <a:off x="820542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 useBgFill="1">
        <p:nvSpPr>
          <p:cNvPr id="16" name="文本框 15"/>
          <p:cNvSpPr txBox="1"/>
          <p:nvPr/>
        </p:nvSpPr>
        <p:spPr>
          <a:xfrm>
            <a:off x="487591" y="3105835"/>
            <a:ext cx="323033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TWO</a:t>
            </a:r>
            <a:endParaRPr lang="zh-CN" altLang="en-US" sz="3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84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93732" y="345277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1.GEO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数据库简介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20" name="矩形 19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80649" y="998428"/>
            <a:ext cx="80305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GEO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Gene Expression Omnibus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）基因表达数据库隶属于美国国立卫生研究院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NCBI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，是由于基因芯片技术发展出来，用于存储海量基因芯片信息的公共基因表达数据库。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www.ncbi.nlm.nih.gov/geo/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589" y="2792708"/>
            <a:ext cx="5078541" cy="357237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1024" y="2752896"/>
            <a:ext cx="229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基因芯片技术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657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93732" y="345277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1.GEO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数据库简介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46" y="1194545"/>
            <a:ext cx="7241945" cy="417429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grpSp>
        <p:nvGrpSpPr>
          <p:cNvPr id="5" name="组合 4"/>
          <p:cNvGrpSpPr/>
          <p:nvPr/>
        </p:nvGrpSpPr>
        <p:grpSpPr>
          <a:xfrm>
            <a:off x="574675" y="5591146"/>
            <a:ext cx="7994967" cy="90386"/>
            <a:chOff x="647702" y="5265146"/>
            <a:chExt cx="7921940" cy="90386"/>
          </a:xfrm>
        </p:grpSpPr>
        <p:cxnSp>
          <p:nvCxnSpPr>
            <p:cNvPr id="25" name="直接连接符 24"/>
            <p:cNvCxnSpPr>
              <a:endCxn id="35" idx="2"/>
            </p:cNvCxnSpPr>
            <p:nvPr/>
          </p:nvCxnSpPr>
          <p:spPr>
            <a:xfrm>
              <a:off x="705811" y="5310339"/>
              <a:ext cx="7790173" cy="0"/>
            </a:xfrm>
            <a:prstGeom prst="line">
              <a:avLst/>
            </a:prstGeom>
            <a:ln w="3810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647702" y="5265146"/>
              <a:ext cx="73658" cy="9038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>
              <a:spLocks noChangeAspect="1"/>
            </p:cNvSpPr>
            <p:nvPr/>
          </p:nvSpPr>
          <p:spPr>
            <a:xfrm>
              <a:off x="8495984" y="5265146"/>
              <a:ext cx="73658" cy="9038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20" name="矩形 19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169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93732" y="345277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1.GEO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数据库简介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316" y="1101166"/>
            <a:ext cx="4252379" cy="460995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grpSp>
        <p:nvGrpSpPr>
          <p:cNvPr id="5" name="组合 4"/>
          <p:cNvGrpSpPr/>
          <p:nvPr/>
        </p:nvGrpSpPr>
        <p:grpSpPr>
          <a:xfrm>
            <a:off x="611187" y="5841356"/>
            <a:ext cx="7994967" cy="90386"/>
            <a:chOff x="647702" y="5265146"/>
            <a:chExt cx="7921940" cy="90386"/>
          </a:xfrm>
        </p:grpSpPr>
        <p:cxnSp>
          <p:nvCxnSpPr>
            <p:cNvPr id="25" name="直接连接符 24"/>
            <p:cNvCxnSpPr>
              <a:endCxn id="35" idx="2"/>
            </p:cNvCxnSpPr>
            <p:nvPr/>
          </p:nvCxnSpPr>
          <p:spPr>
            <a:xfrm>
              <a:off x="705811" y="5310339"/>
              <a:ext cx="7790173" cy="0"/>
            </a:xfrm>
            <a:prstGeom prst="line">
              <a:avLst/>
            </a:prstGeom>
            <a:ln w="3810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647702" y="5265146"/>
              <a:ext cx="73658" cy="9038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>
              <a:spLocks noChangeAspect="1"/>
            </p:cNvSpPr>
            <p:nvPr/>
          </p:nvSpPr>
          <p:spPr>
            <a:xfrm>
              <a:off x="8495984" y="5265146"/>
              <a:ext cx="73658" cy="9038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20" name="矩形 19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133330" y="2476299"/>
            <a:ext cx="136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GPLXXX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84" y="852135"/>
            <a:ext cx="4738254" cy="4742118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3285730" y="2628699"/>
            <a:ext cx="136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GSMXXX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827" y="1112273"/>
            <a:ext cx="4879993" cy="4423752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2930087" y="2691471"/>
            <a:ext cx="136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GSEXXX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818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  <p:bldP spid="4" grpId="1"/>
      <p:bldP spid="27" grpId="0"/>
      <p:bldP spid="27" grpId="1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数据处理流程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40" name="矩形 39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右箭头 9"/>
          <p:cNvSpPr/>
          <p:nvPr/>
        </p:nvSpPr>
        <p:spPr>
          <a:xfrm>
            <a:off x="1205308" y="1194544"/>
            <a:ext cx="6733382" cy="4468912"/>
          </a:xfrm>
          <a:prstGeom prst="rightArrow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 useBgFill="1">
        <p:nvSpPr>
          <p:cNvPr id="12" name="圆角矩形 11"/>
          <p:cNvSpPr/>
          <p:nvPr/>
        </p:nvSpPr>
        <p:spPr>
          <a:xfrm>
            <a:off x="415636" y="2778109"/>
            <a:ext cx="2572039" cy="2558662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marL="285750" lvl="0" indent="-285750" defTabSz="2000250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Bioconductor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包安装</a:t>
            </a: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defTabSz="2000250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芯片读取</a:t>
            </a:r>
            <a:endParaRPr lang="zh-CN" altLang="en-US" kern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 useBgFill="1">
        <p:nvSpPr>
          <p:cNvPr id="15" name="圆角矩形 14"/>
          <p:cNvSpPr/>
          <p:nvPr/>
        </p:nvSpPr>
        <p:spPr>
          <a:xfrm>
            <a:off x="3018291" y="2778109"/>
            <a:ext cx="3107418" cy="2558662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marL="285750" indent="-285750" defTabSz="2000250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灰度图</a:t>
            </a: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2000250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相对对数表达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RLE</a:t>
            </a: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2000250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RNA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降解</a:t>
            </a:r>
          </a:p>
        </p:txBody>
      </p:sp>
      <p:sp useBgFill="1">
        <p:nvSpPr>
          <p:cNvPr id="20" name="圆角矩形 19"/>
          <p:cNvSpPr/>
          <p:nvPr/>
        </p:nvSpPr>
        <p:spPr>
          <a:xfrm>
            <a:off x="6156325" y="2778109"/>
            <a:ext cx="2376488" cy="2558662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marL="285750" indent="-285750" defTabSz="2000250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背景校正</a:t>
            </a: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2000250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标准化</a:t>
            </a: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2000250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汇总</a:t>
            </a: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580571" y="2075308"/>
            <a:ext cx="2437720" cy="537624"/>
          </a:xfrm>
          <a:prstGeom prst="round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lvl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读取文件</a:t>
            </a:r>
            <a:endParaRPr lang="zh-CN" altLang="en-US" sz="2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3353140" y="2075308"/>
            <a:ext cx="2437720" cy="537624"/>
          </a:xfrm>
          <a:prstGeom prst="round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lvl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质量控制</a:t>
            </a:r>
          </a:p>
        </p:txBody>
      </p:sp>
      <p:sp>
        <p:nvSpPr>
          <p:cNvPr id="44" name="圆角矩形 43"/>
          <p:cNvSpPr/>
          <p:nvPr/>
        </p:nvSpPr>
        <p:spPr>
          <a:xfrm>
            <a:off x="6125709" y="2075308"/>
            <a:ext cx="2437720" cy="537624"/>
          </a:xfrm>
          <a:prstGeom prst="round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lvl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预处理</a:t>
            </a:r>
          </a:p>
        </p:txBody>
      </p:sp>
    </p:spTree>
    <p:extLst>
      <p:ext uri="{BB962C8B-B14F-4D97-AF65-F5344CB8AC3E}">
        <p14:creationId xmlns:p14="http://schemas.microsoft.com/office/powerpoint/2010/main" val="311260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2" grpId="0" animBg="1"/>
      <p:bldP spid="15" grpId="0" animBg="1"/>
      <p:bldP spid="20" grpId="0" animBg="1"/>
      <p:bldP spid="38" grpId="0" animBg="1"/>
      <p:bldP spid="43" grpId="0" animBg="1"/>
      <p:bldP spid="4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/>
        </p:nvSpPr>
        <p:spPr>
          <a:xfrm flipH="1">
            <a:off x="-26964" y="-6251"/>
            <a:ext cx="4635476" cy="6904592"/>
          </a:xfrm>
          <a:custGeom>
            <a:avLst/>
            <a:gdLst>
              <a:gd name="connsiteX0" fmla="*/ 0 w 4608514"/>
              <a:gd name="connsiteY0" fmla="*/ 6043981 h 6043981"/>
              <a:gd name="connsiteX1" fmla="*/ 2819212 w 4608514"/>
              <a:gd name="connsiteY1" fmla="*/ 0 h 6043981"/>
              <a:gd name="connsiteX2" fmla="*/ 4608514 w 4608514"/>
              <a:gd name="connsiteY2" fmla="*/ 0 h 6043981"/>
              <a:gd name="connsiteX3" fmla="*/ 1789302 w 4608514"/>
              <a:gd name="connsiteY3" fmla="*/ 6043981 h 6043981"/>
              <a:gd name="connsiteX4" fmla="*/ 0 w 4608514"/>
              <a:gd name="connsiteY4" fmla="*/ 6043981 h 6043981"/>
              <a:gd name="connsiteX0" fmla="*/ 0 w 4613184"/>
              <a:gd name="connsiteY0" fmla="*/ 6043981 h 6084322"/>
              <a:gd name="connsiteX1" fmla="*/ 2819212 w 4613184"/>
              <a:gd name="connsiteY1" fmla="*/ 0 h 6084322"/>
              <a:gd name="connsiteX2" fmla="*/ 4608514 w 4613184"/>
              <a:gd name="connsiteY2" fmla="*/ 0 h 6084322"/>
              <a:gd name="connsiteX3" fmla="*/ 4613184 w 4613184"/>
              <a:gd name="connsiteY3" fmla="*/ 6084322 h 6084322"/>
              <a:gd name="connsiteX4" fmla="*/ 0 w 4613184"/>
              <a:gd name="connsiteY4" fmla="*/ 6043981 h 6084322"/>
              <a:gd name="connsiteX0" fmla="*/ 0 w 4613184"/>
              <a:gd name="connsiteY0" fmla="*/ 6864251 h 6904592"/>
              <a:gd name="connsiteX1" fmla="*/ 3209177 w 4613184"/>
              <a:gd name="connsiteY1" fmla="*/ 0 h 6904592"/>
              <a:gd name="connsiteX2" fmla="*/ 4608514 w 4613184"/>
              <a:gd name="connsiteY2" fmla="*/ 820270 h 6904592"/>
              <a:gd name="connsiteX3" fmla="*/ 4613184 w 4613184"/>
              <a:gd name="connsiteY3" fmla="*/ 6904592 h 6904592"/>
              <a:gd name="connsiteX4" fmla="*/ 0 w 4613184"/>
              <a:gd name="connsiteY4" fmla="*/ 6864251 h 6904592"/>
              <a:gd name="connsiteX0" fmla="*/ 0 w 4635476"/>
              <a:gd name="connsiteY0" fmla="*/ 6864251 h 6904592"/>
              <a:gd name="connsiteX1" fmla="*/ 3209177 w 4635476"/>
              <a:gd name="connsiteY1" fmla="*/ 0 h 6904592"/>
              <a:gd name="connsiteX2" fmla="*/ 4635408 w 4635476"/>
              <a:gd name="connsiteY2" fmla="*/ 0 h 6904592"/>
              <a:gd name="connsiteX3" fmla="*/ 4613184 w 4635476"/>
              <a:gd name="connsiteY3" fmla="*/ 6904592 h 6904592"/>
              <a:gd name="connsiteX4" fmla="*/ 0 w 4635476"/>
              <a:gd name="connsiteY4" fmla="*/ 6864251 h 690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5476" h="6904592">
                <a:moveTo>
                  <a:pt x="0" y="6864251"/>
                </a:moveTo>
                <a:lnTo>
                  <a:pt x="3209177" y="0"/>
                </a:lnTo>
                <a:lnTo>
                  <a:pt x="4635408" y="0"/>
                </a:lnTo>
                <a:cubicBezTo>
                  <a:pt x="4636965" y="2028107"/>
                  <a:pt x="4611627" y="4876485"/>
                  <a:pt x="4613184" y="6904592"/>
                </a:cubicBezTo>
                <a:lnTo>
                  <a:pt x="0" y="68642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827149" y="1625954"/>
            <a:ext cx="828000" cy="828000"/>
            <a:chOff x="1827149" y="1625954"/>
            <a:chExt cx="828000" cy="828000"/>
          </a:xfrm>
        </p:grpSpPr>
        <p:sp>
          <p:nvSpPr>
            <p:cNvPr id="9" name="椭圆 8"/>
            <p:cNvSpPr>
              <a:spLocks noChangeAspect="1"/>
            </p:cNvSpPr>
            <p:nvPr/>
          </p:nvSpPr>
          <p:spPr>
            <a:xfrm>
              <a:off x="1827149" y="1625954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904142" y="1782985"/>
              <a:ext cx="6740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05971" y="2838627"/>
            <a:ext cx="828000" cy="828000"/>
            <a:chOff x="2405971" y="2838627"/>
            <a:chExt cx="828000" cy="828000"/>
          </a:xfrm>
        </p:grpSpPr>
        <p:sp>
          <p:nvSpPr>
            <p:cNvPr id="10" name="椭圆 9"/>
            <p:cNvSpPr>
              <a:spLocks noChangeAspect="1"/>
            </p:cNvSpPr>
            <p:nvPr/>
          </p:nvSpPr>
          <p:spPr>
            <a:xfrm>
              <a:off x="2405971" y="2838627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82964" y="2991017"/>
              <a:ext cx="6740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984793" y="4046659"/>
            <a:ext cx="828000" cy="828000"/>
            <a:chOff x="2984793" y="4046659"/>
            <a:chExt cx="828000" cy="828000"/>
          </a:xfrm>
        </p:grpSpPr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2984793" y="4046659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061786" y="4199049"/>
              <a:ext cx="6740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732142" y="1595178"/>
            <a:ext cx="5582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教程简介以及课程准备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Why What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How; R &amp;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Rstudio</a:t>
            </a:r>
            <a:endParaRPr lang="da-DK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563616" y="2849374"/>
            <a:ext cx="4996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GEO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数据库的下载以及数据预处理</a:t>
            </a:r>
          </a:p>
          <a:p>
            <a:r>
              <a:rPr lang="da-DK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Introduction &amp; Access &amp; Data Pre-processing </a:t>
            </a:r>
            <a:endParaRPr lang="da-DK" altLang="zh-CN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77616" y="4091327"/>
            <a:ext cx="44146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高级数据分析与作图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/>
              <a:t>Lasso &amp; Cox &amp; Logistic &amp; Volcano etc.</a:t>
            </a:r>
            <a:endParaRPr lang="da-DK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362218" y="259392"/>
            <a:ext cx="4205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教程安排</a:t>
            </a:r>
            <a:endParaRPr lang="zh-CN" alt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26" name="矩形 25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190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/>
      <p:bldP spid="22" grpId="0"/>
      <p:bldP spid="23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芯片数据处理流程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51963" y="1732168"/>
            <a:ext cx="772632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("http://bioconductor.org/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biocLite.R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</a:t>
            </a:r>
          </a:p>
          <a:p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biocLite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affy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</a:t>
            </a:r>
          </a:p>
          <a:p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biocLite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affyPLM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</a:t>
            </a:r>
          </a:p>
          <a:p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biocLite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RColorBrewer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</a:t>
            </a:r>
          </a:p>
          <a:p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biocLite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limma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</a:t>
            </a:r>
          </a:p>
          <a:p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biocLite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pheatmap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</a:t>
            </a:r>
          </a:p>
          <a:p>
            <a:endParaRPr lang="en-US" altLang="zh-CN" sz="2400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#set the working </a:t>
            </a:r>
            <a:r>
              <a:rPr lang="en-US" altLang="zh-CN" sz="2400" i="1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directiory</a:t>
            </a:r>
            <a:r>
              <a:rPr lang="en-US" altLang="zh-CN" sz="2400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(Tumor)</a:t>
            </a:r>
            <a:endParaRPr lang="en-US" altLang="zh-CN" sz="2400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setwd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("E:\\geo_learn\\T")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affy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Data&lt;-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ReadAffy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sampleNames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(Data)</a:t>
            </a:r>
          </a:p>
          <a:p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611187" y="1194544"/>
            <a:ext cx="6255126" cy="537624"/>
          </a:xfrm>
          <a:prstGeom prst="round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lvl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Bioconductor R 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包的安装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</a:t>
            </a:r>
            <a:endParaRPr lang="zh-CN" altLang="en-US" sz="2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257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芯片数据处理流程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11187" y="2091310"/>
            <a:ext cx="77263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image(Data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[,1])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affyPLM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RColorBrewer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400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CN" sz="2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 the </a:t>
            </a:r>
            <a:r>
              <a:rPr lang="en-US" altLang="zh-CN" sz="24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AffyBatch</a:t>
            </a:r>
            <a:r>
              <a:rPr lang="en-US" altLang="zh-CN" sz="2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into </a:t>
            </a:r>
            <a:r>
              <a:rPr lang="en-US" altLang="zh-CN" sz="24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PLMset</a:t>
            </a:r>
            <a:endParaRPr lang="en-US" altLang="zh-CN" sz="2400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Pset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&lt;-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fitPLM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(Data)</a:t>
            </a:r>
          </a:p>
          <a:p>
            <a:r>
              <a:rPr lang="en-US" altLang="zh-CN" sz="2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CN" sz="24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</a:t>
            </a:r>
            <a:r>
              <a:rPr lang="en-US" altLang="zh-CN" sz="2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zh-CN" sz="24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corlor</a:t>
            </a:r>
            <a:r>
              <a:rPr lang="en-US" altLang="zh-CN" sz="2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scheme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colors&lt;-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brewer.pal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(5,"Set3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</a:t>
            </a:r>
          </a:p>
          <a:p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#boxplot RLE(Relative log Expression)</a:t>
            </a:r>
          </a:p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Pset,col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colors,main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RLE",las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611187" y="1498218"/>
            <a:ext cx="2614152" cy="537624"/>
          </a:xfrm>
          <a:prstGeom prst="round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lvl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质量控制</a:t>
            </a:r>
            <a:endParaRPr lang="zh-CN" altLang="en-US" sz="2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062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芯片数据处理流程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11187" y="2091310"/>
            <a:ext cx="77263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#assess RNA degradation in </a:t>
            </a:r>
            <a:r>
              <a:rPr lang="en-US" altLang="zh-CN" sz="24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Affymetrix</a:t>
            </a:r>
            <a:r>
              <a:rPr lang="en-US" altLang="zh-CN" sz="2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GeneChip</a:t>
            </a:r>
            <a:r>
              <a:rPr lang="en-US" altLang="zh-CN" sz="2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</a:p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data.deg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&lt;-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AffyRNAdeg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#plot the RNA degradation</a:t>
            </a:r>
          </a:p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plotAffyRNAdeg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data.deg,col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=colors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#add legend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legend("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topleft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sampleNames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(Data),col =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colors,lwd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=1,inset = 0.05,cex = 0.5)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611187" y="1498218"/>
            <a:ext cx="2614152" cy="537624"/>
          </a:xfrm>
          <a:prstGeom prst="round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lvl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质量控制</a:t>
            </a:r>
            <a:endParaRPr lang="zh-CN" altLang="en-US" sz="2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88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芯片数据处理流程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11187" y="2091310"/>
            <a:ext cx="77263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CN" sz="2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converts the </a:t>
            </a:r>
            <a:r>
              <a:rPr lang="en-US" altLang="zh-CN" sz="24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affybatch</a:t>
            </a:r>
            <a:r>
              <a:rPr lang="en-US" altLang="zh-CN" sz="2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into </a:t>
            </a:r>
            <a:r>
              <a:rPr lang="en-US" altLang="zh-CN" sz="24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expressionset</a:t>
            </a:r>
            <a:r>
              <a:rPr lang="en-US" altLang="zh-CN" sz="2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rma</a:t>
            </a:r>
            <a:r>
              <a:rPr lang="en-US" altLang="zh-CN" sz="2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(robust multi-array average</a:t>
            </a:r>
            <a:r>
              <a:rPr lang="en-US" altLang="zh-CN" sz="2400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eset.rma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&lt;-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#get the express data matrix from the </a:t>
            </a:r>
            <a:r>
              <a:rPr lang="en-US" altLang="zh-CN" sz="24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expressionset</a:t>
            </a:r>
            <a:endParaRPr lang="en-US" altLang="zh-CN" sz="2400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tumor_exprs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&lt;-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exprs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eset.rma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#preserved the dataset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write.csv(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tumor_exprs,file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"tumor_exprs.csv")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611187" y="1498218"/>
            <a:ext cx="2614152" cy="537624"/>
          </a:xfrm>
          <a:prstGeom prst="round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lvl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预处理</a:t>
            </a:r>
            <a:endParaRPr lang="zh-CN" altLang="en-US" sz="2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786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芯片数据处理流程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220659" y="6519446"/>
            <a:ext cx="8024939" cy="338554"/>
            <a:chOff x="1277256" y="6519446"/>
            <a:chExt cx="8024939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277256" y="6519446"/>
              <a:ext cx="7489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11187" y="1944289"/>
            <a:ext cx="772632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setwd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("E:\\geo_learn\\N")</a:t>
            </a:r>
          </a:p>
          <a:p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Data.normal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&lt;-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ReadAffy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sampleNames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Data.normal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image(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Data.normal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[,1])</a:t>
            </a:r>
          </a:p>
          <a:p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Pset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&lt;-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fitPLM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Data.normal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Mbox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Pset,col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colors,main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RLE",las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=1)</a:t>
            </a:r>
          </a:p>
          <a:p>
            <a:r>
              <a:rPr lang="en-US" altLang="zh-CN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data.deg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&lt;-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AffyRNAdeg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Data.normal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plotAffyRNAdeg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data.deg,col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=colors)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legend("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topleft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sampleNames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Data.normal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),col =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colors,lwd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=1,inset = 0.05,cex = 0.5)</a:t>
            </a:r>
          </a:p>
          <a:p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eset.rma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&lt;-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rma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Data.normal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normal_exprs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&lt;-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exprs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eset.rma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write.csv(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normal_exprs,file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"normal_exprs.csv")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611187" y="1239709"/>
            <a:ext cx="5058093" cy="537624"/>
          </a:xfrm>
          <a:prstGeom prst="round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lvl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同样处理应用到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normal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</a:t>
            </a:r>
            <a:endParaRPr lang="zh-CN" altLang="en-US" sz="2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839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芯片数据处理流程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220659" y="6519446"/>
            <a:ext cx="8024939" cy="338554"/>
            <a:chOff x="1277256" y="6519446"/>
            <a:chExt cx="8024939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277256" y="6519446"/>
              <a:ext cx="7489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7710" y="1587079"/>
            <a:ext cx="92178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setwd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("E:\\geo_learn\\combined")</a:t>
            </a:r>
          </a:p>
          <a:p>
            <a:endParaRPr lang="en-US" altLang="zh-CN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expression.normal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=read.csv(file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"normal_exprs.csv")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names(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expression.normal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)[1]="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probe“</a:t>
            </a:r>
          </a:p>
          <a:p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expression.tumor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=read.csv(file = "tumor_exprs.csv")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names(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expression.tumor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)[1]="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probe“</a:t>
            </a:r>
          </a:p>
          <a:p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gene_names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read.table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(file = "GPL97-17394_cleaned.txt",header =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T,sep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'\t')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names(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gene_names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)[1]="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probe“</a:t>
            </a:r>
          </a:p>
          <a:p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2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#merge by the probe id</a:t>
            </a:r>
          </a:p>
          <a:p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expression.whole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=merge(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expression.normal,expression.tumor,by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="probe")</a:t>
            </a:r>
          </a:p>
          <a:p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expression.whole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=merge(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expression.whole,gene_names,by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="probe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611187" y="987594"/>
            <a:ext cx="5124596" cy="537624"/>
          </a:xfrm>
          <a:prstGeom prst="round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lvl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Tumor normal </a:t>
            </a:r>
            <a:r>
              <a:rPr lang="zh-CN" altLang="en-US" sz="24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表达数据合并</a:t>
            </a:r>
            <a:endParaRPr lang="zh-CN" altLang="en-US" sz="2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767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851645"/>
            <a:ext cx="420552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199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87161" y="2845078"/>
            <a:ext cx="46456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数据分析与作图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87162" y="3416888"/>
            <a:ext cx="4663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Lasso &amp; Cox &amp; Logistic &amp; Volcano </a:t>
            </a:r>
            <a:r>
              <a:rPr lang="en-US" altLang="zh-CN" sz="2000" dirty="0" err="1"/>
              <a:t>etc</a:t>
            </a:r>
            <a:endParaRPr lang="da-DK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887162" y="3375000"/>
            <a:ext cx="4663440" cy="108000"/>
            <a:chOff x="3649980" y="3375660"/>
            <a:chExt cx="4663440" cy="108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733800" y="3429660"/>
              <a:ext cx="4495800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>
              <a:spLocks/>
            </p:cNvSpPr>
            <p:nvPr/>
          </p:nvSpPr>
          <p:spPr>
            <a:xfrm>
              <a:off x="364998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>
              <a:spLocks/>
            </p:cNvSpPr>
            <p:nvPr/>
          </p:nvSpPr>
          <p:spPr>
            <a:xfrm>
              <a:off x="820542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 useBgFill="1">
        <p:nvSpPr>
          <p:cNvPr id="16" name="文本框 15"/>
          <p:cNvSpPr txBox="1"/>
          <p:nvPr/>
        </p:nvSpPr>
        <p:spPr>
          <a:xfrm>
            <a:off x="487591" y="3105835"/>
            <a:ext cx="323033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THREE</a:t>
            </a:r>
            <a:endParaRPr lang="zh-CN" altLang="en-US" sz="3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文献回顾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90" y="1194545"/>
            <a:ext cx="8441657" cy="417429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grpSp>
        <p:nvGrpSpPr>
          <p:cNvPr id="5" name="组合 4"/>
          <p:cNvGrpSpPr/>
          <p:nvPr/>
        </p:nvGrpSpPr>
        <p:grpSpPr>
          <a:xfrm>
            <a:off x="574675" y="5591146"/>
            <a:ext cx="7994967" cy="90386"/>
            <a:chOff x="647702" y="5265146"/>
            <a:chExt cx="7921940" cy="90386"/>
          </a:xfrm>
        </p:grpSpPr>
        <p:cxnSp>
          <p:nvCxnSpPr>
            <p:cNvPr id="25" name="直接连接符 24"/>
            <p:cNvCxnSpPr>
              <a:endCxn id="35" idx="2"/>
            </p:cNvCxnSpPr>
            <p:nvPr/>
          </p:nvCxnSpPr>
          <p:spPr>
            <a:xfrm>
              <a:off x="705811" y="5310339"/>
              <a:ext cx="7790173" cy="0"/>
            </a:xfrm>
            <a:prstGeom prst="line">
              <a:avLst/>
            </a:prstGeom>
            <a:ln w="3810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647702" y="5265146"/>
              <a:ext cx="73658" cy="9038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>
              <a:spLocks noChangeAspect="1"/>
            </p:cNvSpPr>
            <p:nvPr/>
          </p:nvSpPr>
          <p:spPr>
            <a:xfrm>
              <a:off x="8495984" y="5265146"/>
              <a:ext cx="73658" cy="9038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20" name="矩形 19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27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92" y="530087"/>
            <a:ext cx="4449713" cy="385567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50" y="484895"/>
            <a:ext cx="5156269" cy="342000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091" y="482250"/>
            <a:ext cx="5590009" cy="35971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314" y="593504"/>
            <a:ext cx="5981562" cy="3991532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74" y="804015"/>
            <a:ext cx="4982219" cy="336838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773" y="482250"/>
            <a:ext cx="5633946" cy="387764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586" y="773566"/>
            <a:ext cx="5711018" cy="329501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393" y="773566"/>
            <a:ext cx="6604205" cy="323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1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2.LASSO logistic/cox regression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220659" y="6519446"/>
            <a:ext cx="8024939" cy="338554"/>
            <a:chOff x="1277256" y="6519446"/>
            <a:chExt cx="8024939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277256" y="6519446"/>
              <a:ext cx="7489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7710" y="1587079"/>
            <a:ext cx="9217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611187" y="1056147"/>
            <a:ext cx="3462049" cy="537624"/>
          </a:xfrm>
          <a:prstGeom prst="round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lvl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方法原理介绍</a:t>
            </a:r>
            <a:endParaRPr lang="zh-CN" altLang="en-US" sz="2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7105" y="2310973"/>
            <a:ext cx="8099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从罚函数出发剖析岭回归和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LASSO</a:t>
            </a: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  <a:endParaRPr lang="en-US" altLang="zh-CN" b="1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/>
              <a:t>http</a:t>
            </a:r>
            <a:r>
              <a:rPr lang="en-US" altLang="zh-CN" dirty="0"/>
              <a:t>://mp.weixin.qq.com/s?__biz=MzA5NjQ3MzE2NA==&amp;mid=402848838&amp;idx=1&amp;sn=86c9b7878f31d2d63f47a7e569ae1c5f&amp;mpshare=1&amp;scene=1&amp;srcid=0415aVAvLZtxoWmVX4YO3sD1#rd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5" y="4048819"/>
            <a:ext cx="4715533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3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案例数据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220659" y="6519446"/>
            <a:ext cx="8024939" cy="338554"/>
            <a:chOff x="1277256" y="6519446"/>
            <a:chExt cx="8024939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29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277256" y="6519446"/>
              <a:ext cx="7489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7710" y="1587079"/>
            <a:ext cx="9217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611186" y="1056147"/>
            <a:ext cx="6352321" cy="537624"/>
          </a:xfrm>
          <a:prstGeom prst="round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lvl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芯片数据概览（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exp_prepared.csv</a:t>
            </a:r>
            <a:r>
              <a:rPr lang="zh-CN" altLang="en-US" sz="24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7" y="2159682"/>
            <a:ext cx="6668431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1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851645"/>
            <a:ext cx="420552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199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87162" y="2845078"/>
            <a:ext cx="4663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简介以及课程准备</a:t>
            </a:r>
          </a:p>
          <a:p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87161" y="3416888"/>
            <a:ext cx="4645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Who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What How; R &amp;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Rstudio</a:t>
            </a:r>
            <a:endParaRPr lang="da-DK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887162" y="3375000"/>
            <a:ext cx="4663440" cy="108000"/>
            <a:chOff x="3649980" y="3375660"/>
            <a:chExt cx="4663440" cy="108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733800" y="3429660"/>
              <a:ext cx="4495800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>
              <a:spLocks/>
            </p:cNvSpPr>
            <p:nvPr/>
          </p:nvSpPr>
          <p:spPr>
            <a:xfrm>
              <a:off x="364998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>
              <a:spLocks/>
            </p:cNvSpPr>
            <p:nvPr/>
          </p:nvSpPr>
          <p:spPr>
            <a:xfrm>
              <a:off x="820542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 useBgFill="1">
        <p:nvSpPr>
          <p:cNvPr id="16" name="文本框 15"/>
          <p:cNvSpPr txBox="1"/>
          <p:nvPr/>
        </p:nvSpPr>
        <p:spPr>
          <a:xfrm>
            <a:off x="487591" y="3105835"/>
            <a:ext cx="323033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ONE</a:t>
            </a:r>
            <a:endParaRPr lang="zh-CN" altLang="en-US" sz="3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59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案例数据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220659" y="6519446"/>
            <a:ext cx="8024939" cy="338554"/>
            <a:chOff x="1277256" y="6519446"/>
            <a:chExt cx="8024939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277256" y="6519446"/>
              <a:ext cx="7489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7710" y="1587079"/>
            <a:ext cx="9217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611187" y="1056147"/>
            <a:ext cx="5124596" cy="537624"/>
          </a:xfrm>
          <a:prstGeom prst="round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lvl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临床数据概览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exp_clinical.csv)</a:t>
            </a:r>
            <a:endParaRPr lang="zh-CN" altLang="en-US" sz="2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49" y="2159683"/>
            <a:ext cx="6035539" cy="291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5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高级数据分析作图流程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40" name="矩形 39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31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右箭头 9"/>
          <p:cNvSpPr/>
          <p:nvPr/>
        </p:nvSpPr>
        <p:spPr>
          <a:xfrm>
            <a:off x="1205308" y="1194544"/>
            <a:ext cx="6733382" cy="4468912"/>
          </a:xfrm>
          <a:prstGeom prst="rightArrow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 useBgFill="1">
        <p:nvSpPr>
          <p:cNvPr id="12" name="圆角矩形 11"/>
          <p:cNvSpPr/>
          <p:nvPr/>
        </p:nvSpPr>
        <p:spPr>
          <a:xfrm>
            <a:off x="415636" y="2778109"/>
            <a:ext cx="2572039" cy="2558662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marL="285750" lvl="0" indent="-285750" defTabSz="2000250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火山图</a:t>
            </a: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defTabSz="2000250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直方图</a:t>
            </a: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defTabSz="2000250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l"/>
            </a:pPr>
            <a:r>
              <a:rPr lang="zh-CN" altLang="en-US" kern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相关系数图</a:t>
            </a:r>
            <a:endParaRPr lang="zh-CN" altLang="en-US" kern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 useBgFill="1">
        <p:nvSpPr>
          <p:cNvPr id="15" name="圆角矩形 14"/>
          <p:cNvSpPr/>
          <p:nvPr/>
        </p:nvSpPr>
        <p:spPr>
          <a:xfrm>
            <a:off x="3018291" y="2778109"/>
            <a:ext cx="3107418" cy="2558662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marL="285750" indent="-285750" defTabSz="2000250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Lasso Logistic</a:t>
            </a:r>
          </a:p>
          <a:p>
            <a:pPr marL="285750" indent="-285750" defTabSz="2000250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热图</a:t>
            </a: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2000250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Lasso cox</a:t>
            </a: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2000250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 useBgFill="1">
        <p:nvSpPr>
          <p:cNvPr id="20" name="圆角矩形 19"/>
          <p:cNvSpPr/>
          <p:nvPr/>
        </p:nvSpPr>
        <p:spPr>
          <a:xfrm>
            <a:off x="6156324" y="2778109"/>
            <a:ext cx="2804793" cy="2558662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marL="285750" indent="-285750" defTabSz="2000250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Kaplan Meier</a:t>
            </a:r>
          </a:p>
          <a:p>
            <a:pPr marL="285750" indent="-285750" defTabSz="2000250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Etc.</a:t>
            </a:r>
          </a:p>
        </p:txBody>
      </p:sp>
      <p:sp>
        <p:nvSpPr>
          <p:cNvPr id="38" name="圆角矩形 37"/>
          <p:cNvSpPr/>
          <p:nvPr/>
        </p:nvSpPr>
        <p:spPr>
          <a:xfrm>
            <a:off x="182880" y="2075308"/>
            <a:ext cx="2835411" cy="537624"/>
          </a:xfrm>
          <a:prstGeom prst="round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lvl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单因素变量筛选</a:t>
            </a:r>
            <a:endParaRPr lang="zh-CN" altLang="en-US" sz="2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3353140" y="2075308"/>
            <a:ext cx="2437720" cy="537624"/>
          </a:xfrm>
          <a:prstGeom prst="round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lvl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因素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Lasso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6125709" y="2075308"/>
            <a:ext cx="3018292" cy="537624"/>
          </a:xfrm>
          <a:prstGeom prst="round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lvl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risk score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374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2" grpId="0" animBg="1"/>
      <p:bldP spid="15" grpId="0" animBg="1"/>
      <p:bldP spid="20" grpId="0" animBg="1"/>
      <p:bldP spid="38" grpId="0" animBg="1"/>
      <p:bldP spid="43" grpId="0" animBg="1"/>
      <p:bldP spid="4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因素变量筛选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220659" y="6519446"/>
            <a:ext cx="8024939" cy="338554"/>
            <a:chOff x="1277256" y="6519446"/>
            <a:chExt cx="8024939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277256" y="6519446"/>
              <a:ext cx="7489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11187" y="1777333"/>
            <a:ext cx="772632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library(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limma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library(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magrittr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setwd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("E:\\geo_learn\\statistics_analysis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</a:t>
            </a:r>
          </a:p>
          <a:p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=read.csv(file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"exp_prepared.csv")</a:t>
            </a:r>
          </a:p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rownames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[,“probe"]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[,-1]</a:t>
            </a:r>
          </a:p>
          <a:p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samps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&lt;-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colnames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samps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&lt;-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substr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(samps,14,16)</a:t>
            </a:r>
          </a:p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samps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&lt;-factor(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samps,labels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=c("N","T"))</a:t>
            </a:r>
          </a:p>
          <a:p>
            <a:r>
              <a:rPr lang="en-US" altLang="zh-CN" sz="2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#build the design matrix for the lm</a:t>
            </a:r>
            <a:endParaRPr lang="zh-CN" altLang="en-US" sz="2400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&lt;-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model.matrix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(~0+samps) </a:t>
            </a:r>
            <a:endParaRPr lang="en-US" altLang="zh-CN" sz="2400" i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colnames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(design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&lt;- c("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Normal","Tumor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 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CN" sz="24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bulid</a:t>
            </a:r>
            <a:r>
              <a:rPr lang="en-US" altLang="zh-CN" sz="2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contrast model</a:t>
            </a:r>
          </a:p>
          <a:p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cont.matrix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&lt;-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makeContrasts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(Tumor-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Normal,levels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=design)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611187" y="1239709"/>
            <a:ext cx="6005744" cy="537624"/>
          </a:xfrm>
          <a:prstGeom prst="round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lvl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Limma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包进行癌和癌旁差异位点筛选</a:t>
            </a:r>
            <a:endParaRPr lang="zh-CN" altLang="en-US" sz="2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088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因素变量筛选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220659" y="6519446"/>
            <a:ext cx="8024939" cy="338554"/>
            <a:chOff x="1277256" y="6519446"/>
            <a:chExt cx="8024939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33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277256" y="6519446"/>
              <a:ext cx="7489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7268" y="2070897"/>
            <a:ext cx="89467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CN" sz="24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bulid</a:t>
            </a:r>
            <a:r>
              <a:rPr lang="en-US" altLang="zh-CN" sz="2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lm model</a:t>
            </a:r>
            <a:endParaRPr lang="zh-CN" altLang="en-US" sz="2400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 &lt;-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lmFit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design)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#compute the difference between the cancer and normal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fit2 &lt;-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contrasts.fit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(fit,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cont.matrix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r>
              <a:rPr lang="en-US" altLang="zh-CN" sz="2400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#Empirical </a:t>
            </a:r>
            <a:r>
              <a:rPr lang="en-US" altLang="zh-CN" sz="2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 to calculate the statistic</a:t>
            </a:r>
            <a:endParaRPr lang="zh-CN" altLang="en-US" sz="2400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fit2 &lt;-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eBayes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(fit2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variable </a:t>
            </a:r>
            <a:r>
              <a:rPr lang="en-US" altLang="zh-CN" sz="24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seletion</a:t>
            </a:r>
            <a:endParaRPr lang="zh-CN" altLang="en-US" sz="2400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all_data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&lt;-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topTable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(fit2,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coef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adjust.method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fdr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p.value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lfc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=0, number=300000)</a:t>
            </a:r>
          </a:p>
          <a:p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selected_data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&lt;-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topTable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(fit2,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coef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adjust.method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fdr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p.value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=0.0001,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lfc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=1, number=30000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611187" y="1239709"/>
            <a:ext cx="6005744" cy="537624"/>
          </a:xfrm>
          <a:prstGeom prst="round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lvl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Limma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包进行癌和癌旁差异位点筛选</a:t>
            </a:r>
            <a:endParaRPr lang="zh-CN" altLang="en-US" sz="2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381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因素变量筛选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34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66255" y="2363841"/>
            <a:ext cx="897602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library(ggplot2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800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#define a function of </a:t>
            </a:r>
            <a:r>
              <a:rPr lang="en-US" altLang="zh-CN" sz="2800" i="1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DrawVolcanoplot</a:t>
            </a:r>
            <a:r>
              <a:rPr lang="en-US" altLang="zh-CN" sz="2800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(not showed)</a:t>
            </a:r>
          </a:p>
          <a:p>
            <a:endParaRPr lang="en-US" altLang="zh-CN" sz="2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#set the target log(FC);and target </a:t>
            </a:r>
            <a:r>
              <a:rPr lang="en-US" altLang="zh-CN" sz="2800" i="1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adj.P.value</a:t>
            </a:r>
            <a:endParaRPr lang="en-US" altLang="zh-CN" sz="2800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DrawVolcanoplot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(all_data,1,0.0001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611187" y="1239709"/>
            <a:ext cx="1816129" cy="537624"/>
          </a:xfrm>
          <a:prstGeom prst="round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lvl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火山图</a:t>
            </a:r>
            <a:endParaRPr lang="zh-CN" altLang="en-US" sz="2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723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因素变量筛选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220659" y="6519446"/>
            <a:ext cx="8024939" cy="338554"/>
            <a:chOff x="1277256" y="6519446"/>
            <a:chExt cx="8024939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35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277256" y="6519446"/>
              <a:ext cx="7489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69569" y="2192705"/>
            <a:ext cx="83374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#select variable needed in </a:t>
            </a:r>
            <a:r>
              <a:rPr lang="en-US" altLang="zh-CN" sz="28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selected_data</a:t>
            </a:r>
            <a:endParaRPr lang="en-US" altLang="zh-CN" sz="2800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hist.data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selected_data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[,c(1,4,5)]</a:t>
            </a:r>
          </a:p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hist.data$y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=-log10(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hist.data$adj.P.Val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hist.data$pos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hist.data$logFC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&gt;=0</a:t>
            </a:r>
          </a:p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hist.data$number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=sample(c(1:84),84,replace = F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ggplot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hist.data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(x=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number,y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=y, fill=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+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geom_bar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(stat="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identity",position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position_dodge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(width=0.1))+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scale_fill_manual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(values=c("blue",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(185,0,0,maxColorValue=255)))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611187" y="1239709"/>
            <a:ext cx="2281642" cy="537624"/>
          </a:xfrm>
          <a:prstGeom prst="round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lvl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直方图</a:t>
            </a:r>
            <a:endParaRPr lang="zh-CN" altLang="en-US" sz="2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344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因素变量筛选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220659" y="6519446"/>
            <a:ext cx="8024939" cy="338554"/>
            <a:chOff x="1277256" y="6519446"/>
            <a:chExt cx="8024939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36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277256" y="6519446"/>
              <a:ext cx="7489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36318" y="2025908"/>
            <a:ext cx="98885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#data frame transformed</a:t>
            </a:r>
          </a:p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data.exp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as.data.frame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(t(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en-US" altLang="zh-CN" sz="28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#selected the data by </a:t>
            </a:r>
            <a:r>
              <a:rPr lang="en-US" altLang="zh-CN" sz="28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limma</a:t>
            </a:r>
            <a:endParaRPr lang="en-US" altLang="zh-CN" sz="2800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data_X_Y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data.exp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[,c(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rownames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selected_data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))]</a:t>
            </a:r>
          </a:p>
          <a:p>
            <a:r>
              <a:rPr lang="en-US" altLang="zh-CN" sz="28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#special condition</a:t>
            </a:r>
          </a:p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=1;while (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&lt;dim(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data_X_Y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)[2]){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data_X_Y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[,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]=2^(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as.numeric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as.matrix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data_X_Y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[,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])))-1;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=i+1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611187" y="1239709"/>
            <a:ext cx="2298268" cy="537624"/>
          </a:xfrm>
          <a:prstGeom prst="round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lvl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相关系数图</a:t>
            </a:r>
            <a:endParaRPr lang="zh-CN" altLang="en-US" sz="2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912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因素变量筛选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220659" y="6519446"/>
            <a:ext cx="8024939" cy="338554"/>
            <a:chOff x="1277256" y="6519446"/>
            <a:chExt cx="8024939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37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277256" y="6519446"/>
              <a:ext cx="7489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84362" y="2192705"/>
            <a:ext cx="85419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CN" sz="28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install.packages</a:t>
            </a:r>
            <a:r>
              <a:rPr lang="en-US" altLang="zh-CN" sz="28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zh-CN" sz="28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corrplot</a:t>
            </a:r>
            <a:r>
              <a:rPr lang="en-US" altLang="zh-CN" sz="28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")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library(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corrplot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800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#correlation coefficient</a:t>
            </a:r>
            <a:endParaRPr lang="en-US" altLang="zh-CN" sz="2800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data_X_Y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800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#absolute value</a:t>
            </a:r>
            <a:endParaRPr lang="en-US" altLang="zh-CN" sz="2800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=abs(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800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#plot</a:t>
            </a:r>
            <a:endParaRPr lang="en-US" altLang="zh-CN" sz="2800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corrplot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corr,method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color",type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upper",order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hclust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tl.pos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="n",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cl.lim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=c(0,1))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611187" y="1239709"/>
            <a:ext cx="3029788" cy="537624"/>
          </a:xfrm>
          <a:prstGeom prst="round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lvl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相关系数图</a:t>
            </a:r>
            <a:endParaRPr lang="zh-CN" altLang="en-US" sz="2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842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因素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LASSO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220659" y="6519446"/>
            <a:ext cx="8024939" cy="338554"/>
            <a:chOff x="1277256" y="6519446"/>
            <a:chExt cx="8024939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38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277256" y="6519446"/>
              <a:ext cx="7489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69569" y="1650497"/>
            <a:ext cx="89760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glmnet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CN" sz="2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the outcome</a:t>
            </a:r>
          </a:p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data_X_Y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$object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=c(rep(0,49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),rep(1,49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en-US" altLang="zh-CN" sz="2400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CN" sz="24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matix</a:t>
            </a:r>
            <a:r>
              <a:rPr lang="en-US" altLang="zh-CN" sz="2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 for the logistic lasso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x=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data.matrix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data_X_Y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[,-dim(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data_X_Y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)[2]])</a:t>
            </a:r>
          </a:p>
          <a:p>
            <a:r>
              <a:rPr lang="en-US" altLang="zh-CN" sz="2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CN" sz="24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matix</a:t>
            </a:r>
            <a:r>
              <a:rPr lang="en-US" altLang="zh-CN" sz="2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for the logistic lasso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y=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as.matrix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data_X_Y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[,dim(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data_X_Y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)[2]])</a:t>
            </a:r>
          </a:p>
          <a:p>
            <a:r>
              <a:rPr lang="en-US" altLang="zh-CN" sz="2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#logistic lasso function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fit1=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glmnet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x,y,family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="binomial")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plot(fit1)</a:t>
            </a:r>
          </a:p>
          <a:p>
            <a:r>
              <a:rPr lang="en-US" altLang="zh-CN" sz="2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#cross validation</a:t>
            </a:r>
          </a:p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set.seed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(1234)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cv.fit1=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cv.glmnet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x,y,family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="binomial")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plot(cv.fit1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cv.fit1$lambda.min;cv.fit1$lambda.1se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611187" y="1112873"/>
            <a:ext cx="4609207" cy="537624"/>
          </a:xfrm>
          <a:prstGeom prst="round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lvl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Lasso logistic regression</a:t>
            </a:r>
            <a:endParaRPr lang="zh-CN" altLang="en-US" sz="2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13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因素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LASSO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220659" y="6519446"/>
            <a:ext cx="8024939" cy="338554"/>
            <a:chOff x="1277256" y="6519446"/>
            <a:chExt cx="8024939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39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277256" y="6519446"/>
              <a:ext cx="7489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69569" y="1959948"/>
            <a:ext cx="87248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#get coefficients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predict(cv.fit1,type='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coefficients',</a:t>
            </a:r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=cv.fit1$lambda.min)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#get the </a:t>
            </a:r>
            <a:r>
              <a:rPr lang="en-US" altLang="zh-CN" sz="28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valiables</a:t>
            </a:r>
            <a:r>
              <a:rPr lang="en-US" altLang="zh-CN" sz="28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selected by lasso logistic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a=predict(cv.fit1,type='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nonzero',</a:t>
            </a:r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=cv.fit1$lambda.min)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colnames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data_X_Y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)[a$X1]</a:t>
            </a:r>
          </a:p>
          <a:p>
            <a:r>
              <a:rPr lang="en-US" altLang="zh-CN" sz="28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#plot the change of the coefficients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plot(cv.fit1$glmnet.fit,xvar = "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lambda",label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T)</a:t>
            </a:r>
          </a:p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abline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(v=log(c(cv.fit1$lambda.min,cv.fit1$lambda.1se)),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lty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611186" y="1239709"/>
            <a:ext cx="4609207" cy="537624"/>
          </a:xfrm>
          <a:prstGeom prst="round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lvl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Lasso logistic regression</a:t>
            </a:r>
            <a:endParaRPr lang="zh-CN" altLang="en-US" sz="2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417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Why What How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26785" y="5871009"/>
            <a:ext cx="548230" cy="547940"/>
            <a:chOff x="7618710" y="3833560"/>
            <a:chExt cx="548230" cy="547940"/>
          </a:xfrm>
          <a:solidFill>
            <a:schemeClr val="accent1"/>
          </a:solidFill>
        </p:grpSpPr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7618710" y="3833560"/>
              <a:ext cx="548230" cy="547940"/>
            </a:xfrm>
            <a:custGeom>
              <a:avLst/>
              <a:gdLst>
                <a:gd name="T0" fmla="*/ 34 w 68"/>
                <a:gd name="T1" fmla="*/ 0 h 68"/>
                <a:gd name="T2" fmla="*/ 0 w 68"/>
                <a:gd name="T3" fmla="*/ 34 h 68"/>
                <a:gd name="T4" fmla="*/ 34 w 68"/>
                <a:gd name="T5" fmla="*/ 68 h 68"/>
                <a:gd name="T6" fmla="*/ 68 w 68"/>
                <a:gd name="T7" fmla="*/ 34 h 68"/>
                <a:gd name="T8" fmla="*/ 34 w 68"/>
                <a:gd name="T9" fmla="*/ 0 h 68"/>
                <a:gd name="T10" fmla="*/ 34 w 68"/>
                <a:gd name="T11" fmla="*/ 48 h 68"/>
                <a:gd name="T12" fmla="*/ 19 w 68"/>
                <a:gd name="T13" fmla="*/ 34 h 68"/>
                <a:gd name="T14" fmla="*/ 34 w 68"/>
                <a:gd name="T15" fmla="*/ 19 h 68"/>
                <a:gd name="T16" fmla="*/ 49 w 68"/>
                <a:gd name="T17" fmla="*/ 34 h 68"/>
                <a:gd name="T18" fmla="*/ 34 w 68"/>
                <a:gd name="T19" fmla="*/ 4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48"/>
                  </a:moveTo>
                  <a:cubicBezTo>
                    <a:pt x="26" y="48"/>
                    <a:pt x="19" y="42"/>
                    <a:pt x="19" y="34"/>
                  </a:cubicBezTo>
                  <a:cubicBezTo>
                    <a:pt x="19" y="25"/>
                    <a:pt x="26" y="19"/>
                    <a:pt x="34" y="19"/>
                  </a:cubicBezTo>
                  <a:cubicBezTo>
                    <a:pt x="42" y="19"/>
                    <a:pt x="49" y="25"/>
                    <a:pt x="49" y="34"/>
                  </a:cubicBezTo>
                  <a:cubicBezTo>
                    <a:pt x="49" y="42"/>
                    <a:pt x="42" y="48"/>
                    <a:pt x="3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7779988" y="3994838"/>
              <a:ext cx="225674" cy="217552"/>
            </a:xfrm>
            <a:custGeom>
              <a:avLst/>
              <a:gdLst>
                <a:gd name="T0" fmla="*/ 14 w 28"/>
                <a:gd name="T1" fmla="*/ 0 h 27"/>
                <a:gd name="T2" fmla="*/ 0 w 28"/>
                <a:gd name="T3" fmla="*/ 14 h 27"/>
                <a:gd name="T4" fmla="*/ 14 w 28"/>
                <a:gd name="T5" fmla="*/ 27 h 27"/>
                <a:gd name="T6" fmla="*/ 28 w 28"/>
                <a:gd name="T7" fmla="*/ 14 h 27"/>
                <a:gd name="T8" fmla="*/ 14 w 28"/>
                <a:gd name="T9" fmla="*/ 0 h 27"/>
                <a:gd name="T10" fmla="*/ 14 w 28"/>
                <a:gd name="T11" fmla="*/ 22 h 27"/>
                <a:gd name="T12" fmla="*/ 6 w 28"/>
                <a:gd name="T13" fmla="*/ 14 h 27"/>
                <a:gd name="T14" fmla="*/ 14 w 28"/>
                <a:gd name="T15" fmla="*/ 5 h 27"/>
                <a:gd name="T16" fmla="*/ 22 w 28"/>
                <a:gd name="T17" fmla="*/ 14 h 27"/>
                <a:gd name="T18" fmla="*/ 14 w 28"/>
                <a:gd name="T19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7"/>
                    <a:pt x="14" y="27"/>
                  </a:cubicBezTo>
                  <a:cubicBezTo>
                    <a:pt x="22" y="27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22"/>
                  </a:moveTo>
                  <a:cubicBezTo>
                    <a:pt x="10" y="22"/>
                    <a:pt x="6" y="18"/>
                    <a:pt x="6" y="14"/>
                  </a:cubicBezTo>
                  <a:cubicBezTo>
                    <a:pt x="6" y="9"/>
                    <a:pt x="10" y="5"/>
                    <a:pt x="14" y="5"/>
                  </a:cubicBezTo>
                  <a:cubicBezTo>
                    <a:pt x="19" y="5"/>
                    <a:pt x="22" y="9"/>
                    <a:pt x="22" y="14"/>
                  </a:cubicBezTo>
                  <a:cubicBezTo>
                    <a:pt x="22" y="18"/>
                    <a:pt x="19" y="22"/>
                    <a:pt x="1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338554" y="1439269"/>
            <a:ext cx="759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小医生，发文章压力，高分文章，生物信息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，临床预测，课题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相关，（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da-DK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Freeform 13"/>
          <p:cNvSpPr>
            <a:spLocks noEditPoints="1"/>
          </p:cNvSpPr>
          <p:nvPr/>
        </p:nvSpPr>
        <p:spPr bwMode="auto">
          <a:xfrm>
            <a:off x="629778" y="2219982"/>
            <a:ext cx="570193" cy="606660"/>
          </a:xfrm>
          <a:custGeom>
            <a:avLst/>
            <a:gdLst>
              <a:gd name="T0" fmla="*/ 40 w 70"/>
              <a:gd name="T1" fmla="*/ 42 h 74"/>
              <a:gd name="T2" fmla="*/ 41 w 70"/>
              <a:gd name="T3" fmla="*/ 48 h 74"/>
              <a:gd name="T4" fmla="*/ 37 w 70"/>
              <a:gd name="T5" fmla="*/ 59 h 74"/>
              <a:gd name="T6" fmla="*/ 29 w 70"/>
              <a:gd name="T7" fmla="*/ 69 h 74"/>
              <a:gd name="T8" fmla="*/ 18 w 70"/>
              <a:gd name="T9" fmla="*/ 74 h 74"/>
              <a:gd name="T10" fmla="*/ 6 w 70"/>
              <a:gd name="T11" fmla="*/ 70 h 74"/>
              <a:gd name="T12" fmla="*/ 6 w 70"/>
              <a:gd name="T13" fmla="*/ 70 h 74"/>
              <a:gd name="T14" fmla="*/ 1 w 70"/>
              <a:gd name="T15" fmla="*/ 59 h 74"/>
              <a:gd name="T16" fmla="*/ 5 w 70"/>
              <a:gd name="T17" fmla="*/ 47 h 74"/>
              <a:gd name="T18" fmla="*/ 13 w 70"/>
              <a:gd name="T19" fmla="*/ 38 h 74"/>
              <a:gd name="T20" fmla="*/ 24 w 70"/>
              <a:gd name="T21" fmla="*/ 33 h 74"/>
              <a:gd name="T22" fmla="*/ 30 w 70"/>
              <a:gd name="T23" fmla="*/ 33 h 74"/>
              <a:gd name="T24" fmla="*/ 23 w 70"/>
              <a:gd name="T25" fmla="*/ 42 h 74"/>
              <a:gd name="T26" fmla="*/ 19 w 70"/>
              <a:gd name="T27" fmla="*/ 44 h 74"/>
              <a:gd name="T28" fmla="*/ 11 w 70"/>
              <a:gd name="T29" fmla="*/ 53 h 74"/>
              <a:gd name="T30" fmla="*/ 9 w 70"/>
              <a:gd name="T31" fmla="*/ 58 h 74"/>
              <a:gd name="T32" fmla="*/ 12 w 70"/>
              <a:gd name="T33" fmla="*/ 64 h 74"/>
              <a:gd name="T34" fmla="*/ 12 w 70"/>
              <a:gd name="T35" fmla="*/ 64 h 74"/>
              <a:gd name="T36" fmla="*/ 17 w 70"/>
              <a:gd name="T37" fmla="*/ 65 h 74"/>
              <a:gd name="T38" fmla="*/ 23 w 70"/>
              <a:gd name="T39" fmla="*/ 63 h 74"/>
              <a:gd name="T40" fmla="*/ 31 w 70"/>
              <a:gd name="T41" fmla="*/ 54 h 74"/>
              <a:gd name="T42" fmla="*/ 32 w 70"/>
              <a:gd name="T43" fmla="*/ 50 h 74"/>
              <a:gd name="T44" fmla="*/ 40 w 70"/>
              <a:gd name="T45" fmla="*/ 42 h 74"/>
              <a:gd name="T46" fmla="*/ 64 w 70"/>
              <a:gd name="T47" fmla="*/ 4 h 74"/>
              <a:gd name="T48" fmla="*/ 52 w 70"/>
              <a:gd name="T49" fmla="*/ 0 h 74"/>
              <a:gd name="T50" fmla="*/ 41 w 70"/>
              <a:gd name="T51" fmla="*/ 5 h 74"/>
              <a:gd name="T52" fmla="*/ 33 w 70"/>
              <a:gd name="T53" fmla="*/ 15 h 74"/>
              <a:gd name="T54" fmla="*/ 29 w 70"/>
              <a:gd name="T55" fmla="*/ 26 h 74"/>
              <a:gd name="T56" fmla="*/ 31 w 70"/>
              <a:gd name="T57" fmla="*/ 32 h 74"/>
              <a:gd name="T58" fmla="*/ 38 w 70"/>
              <a:gd name="T59" fmla="*/ 24 h 74"/>
              <a:gd name="T60" fmla="*/ 40 w 70"/>
              <a:gd name="T61" fmla="*/ 20 h 74"/>
              <a:gd name="T62" fmla="*/ 47 w 70"/>
              <a:gd name="T63" fmla="*/ 11 h 74"/>
              <a:gd name="T64" fmla="*/ 53 w 70"/>
              <a:gd name="T65" fmla="*/ 9 h 74"/>
              <a:gd name="T66" fmla="*/ 58 w 70"/>
              <a:gd name="T67" fmla="*/ 10 h 74"/>
              <a:gd name="T68" fmla="*/ 58 w 70"/>
              <a:gd name="T69" fmla="*/ 10 h 74"/>
              <a:gd name="T70" fmla="*/ 61 w 70"/>
              <a:gd name="T71" fmla="*/ 16 h 74"/>
              <a:gd name="T72" fmla="*/ 59 w 70"/>
              <a:gd name="T73" fmla="*/ 21 h 74"/>
              <a:gd name="T74" fmla="*/ 51 w 70"/>
              <a:gd name="T75" fmla="*/ 30 h 74"/>
              <a:gd name="T76" fmla="*/ 48 w 70"/>
              <a:gd name="T77" fmla="*/ 32 h 74"/>
              <a:gd name="T78" fmla="*/ 41 w 70"/>
              <a:gd name="T79" fmla="*/ 41 h 74"/>
              <a:gd name="T80" fmla="*/ 46 w 70"/>
              <a:gd name="T81" fmla="*/ 41 h 74"/>
              <a:gd name="T82" fmla="*/ 57 w 70"/>
              <a:gd name="T83" fmla="*/ 36 h 74"/>
              <a:gd name="T84" fmla="*/ 65 w 70"/>
              <a:gd name="T85" fmla="*/ 27 h 74"/>
              <a:gd name="T86" fmla="*/ 69 w 70"/>
              <a:gd name="T87" fmla="*/ 15 h 74"/>
              <a:gd name="T88" fmla="*/ 64 w 70"/>
              <a:gd name="T89" fmla="*/ 4 h 74"/>
              <a:gd name="T90" fmla="*/ 64 w 70"/>
              <a:gd name="T91" fmla="*/ 4 h 74"/>
              <a:gd name="T92" fmla="*/ 49 w 70"/>
              <a:gd name="T93" fmla="*/ 21 h 74"/>
              <a:gd name="T94" fmla="*/ 43 w 70"/>
              <a:gd name="T95" fmla="*/ 21 h 74"/>
              <a:gd name="T96" fmla="*/ 22 w 70"/>
              <a:gd name="T97" fmla="*/ 45 h 74"/>
              <a:gd name="T98" fmla="*/ 23 w 70"/>
              <a:gd name="T99" fmla="*/ 52 h 74"/>
              <a:gd name="T100" fmla="*/ 23 w 70"/>
              <a:gd name="T101" fmla="*/ 52 h 74"/>
              <a:gd name="T102" fmla="*/ 29 w 70"/>
              <a:gd name="T103" fmla="*/ 51 h 74"/>
              <a:gd name="T104" fmla="*/ 50 w 70"/>
              <a:gd name="T105" fmla="*/ 27 h 74"/>
              <a:gd name="T106" fmla="*/ 49 w 70"/>
              <a:gd name="T107" fmla="*/ 21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0" h="74">
                <a:moveTo>
                  <a:pt x="40" y="42"/>
                </a:moveTo>
                <a:cubicBezTo>
                  <a:pt x="40" y="44"/>
                  <a:pt x="41" y="46"/>
                  <a:pt x="41" y="48"/>
                </a:cubicBezTo>
                <a:cubicBezTo>
                  <a:pt x="41" y="52"/>
                  <a:pt x="40" y="56"/>
                  <a:pt x="37" y="59"/>
                </a:cubicBezTo>
                <a:cubicBezTo>
                  <a:pt x="29" y="69"/>
                  <a:pt x="29" y="69"/>
                  <a:pt x="29" y="69"/>
                </a:cubicBezTo>
                <a:cubicBezTo>
                  <a:pt x="26" y="72"/>
                  <a:pt x="22" y="74"/>
                  <a:pt x="18" y="74"/>
                </a:cubicBezTo>
                <a:cubicBezTo>
                  <a:pt x="14" y="74"/>
                  <a:pt x="10" y="73"/>
                  <a:pt x="6" y="70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67"/>
                  <a:pt x="1" y="63"/>
                  <a:pt x="1" y="59"/>
                </a:cubicBezTo>
                <a:cubicBezTo>
                  <a:pt x="0" y="55"/>
                  <a:pt x="2" y="51"/>
                  <a:pt x="5" y="47"/>
                </a:cubicBezTo>
                <a:cubicBezTo>
                  <a:pt x="13" y="38"/>
                  <a:pt x="13" y="38"/>
                  <a:pt x="13" y="38"/>
                </a:cubicBezTo>
                <a:cubicBezTo>
                  <a:pt x="16" y="35"/>
                  <a:pt x="20" y="33"/>
                  <a:pt x="24" y="33"/>
                </a:cubicBezTo>
                <a:cubicBezTo>
                  <a:pt x="26" y="32"/>
                  <a:pt x="28" y="33"/>
                  <a:pt x="30" y="33"/>
                </a:cubicBezTo>
                <a:cubicBezTo>
                  <a:pt x="23" y="42"/>
                  <a:pt x="23" y="42"/>
                  <a:pt x="23" y="42"/>
                </a:cubicBezTo>
                <a:cubicBezTo>
                  <a:pt x="21" y="42"/>
                  <a:pt x="20" y="43"/>
                  <a:pt x="19" y="44"/>
                </a:cubicBezTo>
                <a:cubicBezTo>
                  <a:pt x="11" y="53"/>
                  <a:pt x="11" y="53"/>
                  <a:pt x="11" y="53"/>
                </a:cubicBezTo>
                <a:cubicBezTo>
                  <a:pt x="10" y="55"/>
                  <a:pt x="9" y="57"/>
                  <a:pt x="9" y="58"/>
                </a:cubicBezTo>
                <a:cubicBezTo>
                  <a:pt x="10" y="60"/>
                  <a:pt x="10" y="62"/>
                  <a:pt x="12" y="64"/>
                </a:cubicBezTo>
                <a:cubicBezTo>
                  <a:pt x="12" y="64"/>
                  <a:pt x="12" y="64"/>
                  <a:pt x="12" y="64"/>
                </a:cubicBezTo>
                <a:cubicBezTo>
                  <a:pt x="14" y="65"/>
                  <a:pt x="16" y="65"/>
                  <a:pt x="17" y="65"/>
                </a:cubicBezTo>
                <a:cubicBezTo>
                  <a:pt x="19" y="65"/>
                  <a:pt x="21" y="64"/>
                  <a:pt x="23" y="63"/>
                </a:cubicBezTo>
                <a:cubicBezTo>
                  <a:pt x="31" y="54"/>
                  <a:pt x="31" y="54"/>
                  <a:pt x="31" y="54"/>
                </a:cubicBezTo>
                <a:cubicBezTo>
                  <a:pt x="31" y="53"/>
                  <a:pt x="32" y="52"/>
                  <a:pt x="32" y="50"/>
                </a:cubicBezTo>
                <a:cubicBezTo>
                  <a:pt x="40" y="42"/>
                  <a:pt x="40" y="42"/>
                  <a:pt x="40" y="42"/>
                </a:cubicBezTo>
                <a:close/>
                <a:moveTo>
                  <a:pt x="64" y="4"/>
                </a:moveTo>
                <a:cubicBezTo>
                  <a:pt x="60" y="1"/>
                  <a:pt x="56" y="0"/>
                  <a:pt x="52" y="0"/>
                </a:cubicBezTo>
                <a:cubicBezTo>
                  <a:pt x="48" y="0"/>
                  <a:pt x="44" y="2"/>
                  <a:pt x="41" y="5"/>
                </a:cubicBezTo>
                <a:cubicBezTo>
                  <a:pt x="33" y="15"/>
                  <a:pt x="33" y="15"/>
                  <a:pt x="33" y="15"/>
                </a:cubicBezTo>
                <a:cubicBezTo>
                  <a:pt x="30" y="18"/>
                  <a:pt x="29" y="22"/>
                  <a:pt x="29" y="26"/>
                </a:cubicBezTo>
                <a:cubicBezTo>
                  <a:pt x="29" y="29"/>
                  <a:pt x="30" y="31"/>
                  <a:pt x="31" y="32"/>
                </a:cubicBezTo>
                <a:cubicBezTo>
                  <a:pt x="38" y="24"/>
                  <a:pt x="38" y="24"/>
                  <a:pt x="38" y="24"/>
                </a:cubicBezTo>
                <a:cubicBezTo>
                  <a:pt x="38" y="23"/>
                  <a:pt x="39" y="21"/>
                  <a:pt x="40" y="20"/>
                </a:cubicBezTo>
                <a:cubicBezTo>
                  <a:pt x="47" y="11"/>
                  <a:pt x="47" y="11"/>
                  <a:pt x="47" y="11"/>
                </a:cubicBezTo>
                <a:cubicBezTo>
                  <a:pt x="49" y="10"/>
                  <a:pt x="51" y="9"/>
                  <a:pt x="53" y="9"/>
                </a:cubicBezTo>
                <a:cubicBezTo>
                  <a:pt x="55" y="9"/>
                  <a:pt x="56" y="9"/>
                  <a:pt x="58" y="10"/>
                </a:cubicBezTo>
                <a:cubicBezTo>
                  <a:pt x="58" y="10"/>
                  <a:pt x="58" y="10"/>
                  <a:pt x="58" y="10"/>
                </a:cubicBezTo>
                <a:cubicBezTo>
                  <a:pt x="60" y="12"/>
                  <a:pt x="60" y="14"/>
                  <a:pt x="61" y="16"/>
                </a:cubicBezTo>
                <a:cubicBezTo>
                  <a:pt x="61" y="17"/>
                  <a:pt x="60" y="19"/>
                  <a:pt x="59" y="21"/>
                </a:cubicBezTo>
                <a:cubicBezTo>
                  <a:pt x="51" y="30"/>
                  <a:pt x="51" y="30"/>
                  <a:pt x="51" y="30"/>
                </a:cubicBezTo>
                <a:cubicBezTo>
                  <a:pt x="50" y="31"/>
                  <a:pt x="49" y="32"/>
                  <a:pt x="48" y="32"/>
                </a:cubicBezTo>
                <a:cubicBezTo>
                  <a:pt x="41" y="41"/>
                  <a:pt x="41" y="41"/>
                  <a:pt x="41" y="41"/>
                </a:cubicBezTo>
                <a:cubicBezTo>
                  <a:pt x="42" y="41"/>
                  <a:pt x="44" y="42"/>
                  <a:pt x="46" y="41"/>
                </a:cubicBezTo>
                <a:cubicBezTo>
                  <a:pt x="50" y="41"/>
                  <a:pt x="55" y="39"/>
                  <a:pt x="57" y="36"/>
                </a:cubicBezTo>
                <a:cubicBezTo>
                  <a:pt x="65" y="27"/>
                  <a:pt x="65" y="27"/>
                  <a:pt x="65" y="27"/>
                </a:cubicBezTo>
                <a:cubicBezTo>
                  <a:pt x="68" y="23"/>
                  <a:pt x="70" y="19"/>
                  <a:pt x="69" y="15"/>
                </a:cubicBezTo>
                <a:cubicBezTo>
                  <a:pt x="69" y="11"/>
                  <a:pt x="67" y="7"/>
                  <a:pt x="64" y="4"/>
                </a:cubicBezTo>
                <a:cubicBezTo>
                  <a:pt x="64" y="4"/>
                  <a:pt x="64" y="4"/>
                  <a:pt x="64" y="4"/>
                </a:cubicBezTo>
                <a:close/>
                <a:moveTo>
                  <a:pt x="49" y="21"/>
                </a:moveTo>
                <a:cubicBezTo>
                  <a:pt x="48" y="19"/>
                  <a:pt x="45" y="19"/>
                  <a:pt x="43" y="21"/>
                </a:cubicBezTo>
                <a:cubicBezTo>
                  <a:pt x="22" y="45"/>
                  <a:pt x="22" y="45"/>
                  <a:pt x="22" y="45"/>
                </a:cubicBezTo>
                <a:cubicBezTo>
                  <a:pt x="21" y="47"/>
                  <a:pt x="21" y="50"/>
                  <a:pt x="23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5" y="53"/>
                  <a:pt x="27" y="53"/>
                  <a:pt x="29" y="51"/>
                </a:cubicBezTo>
                <a:cubicBezTo>
                  <a:pt x="50" y="27"/>
                  <a:pt x="50" y="27"/>
                  <a:pt x="50" y="27"/>
                </a:cubicBezTo>
                <a:cubicBezTo>
                  <a:pt x="51" y="25"/>
                  <a:pt x="51" y="22"/>
                  <a:pt x="49" y="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338554" y="2238867"/>
            <a:ext cx="652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科研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压力，公共数据库，生物信息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Freeform 9"/>
          <p:cNvSpPr>
            <a:spLocks noEditPoints="1"/>
          </p:cNvSpPr>
          <p:nvPr/>
        </p:nvSpPr>
        <p:spPr bwMode="auto">
          <a:xfrm>
            <a:off x="433444" y="3269245"/>
            <a:ext cx="640245" cy="453344"/>
          </a:xfrm>
          <a:custGeom>
            <a:avLst/>
            <a:gdLst>
              <a:gd name="T0" fmla="*/ 25 w 65"/>
              <a:gd name="T1" fmla="*/ 45 h 45"/>
              <a:gd name="T2" fmla="*/ 0 w 65"/>
              <a:gd name="T3" fmla="*/ 22 h 45"/>
              <a:gd name="T4" fmla="*/ 25 w 65"/>
              <a:gd name="T5" fmla="*/ 0 h 45"/>
              <a:gd name="T6" fmla="*/ 25 w 65"/>
              <a:gd name="T7" fmla="*/ 45 h 45"/>
              <a:gd name="T8" fmla="*/ 40 w 65"/>
              <a:gd name="T9" fmla="*/ 35 h 45"/>
              <a:gd name="T10" fmla="*/ 62 w 65"/>
              <a:gd name="T11" fmla="*/ 35 h 45"/>
              <a:gd name="T12" fmla="*/ 62 w 65"/>
              <a:gd name="T13" fmla="*/ 40 h 45"/>
              <a:gd name="T14" fmla="*/ 40 w 65"/>
              <a:gd name="T15" fmla="*/ 40 h 45"/>
              <a:gd name="T16" fmla="*/ 40 w 65"/>
              <a:gd name="T17" fmla="*/ 35 h 45"/>
              <a:gd name="T18" fmla="*/ 43 w 65"/>
              <a:gd name="T19" fmla="*/ 25 h 45"/>
              <a:gd name="T20" fmla="*/ 65 w 65"/>
              <a:gd name="T21" fmla="*/ 25 h 45"/>
              <a:gd name="T22" fmla="*/ 65 w 65"/>
              <a:gd name="T23" fmla="*/ 30 h 45"/>
              <a:gd name="T24" fmla="*/ 43 w 65"/>
              <a:gd name="T25" fmla="*/ 30 h 45"/>
              <a:gd name="T26" fmla="*/ 43 w 65"/>
              <a:gd name="T27" fmla="*/ 25 h 45"/>
              <a:gd name="T28" fmla="*/ 43 w 65"/>
              <a:gd name="T29" fmla="*/ 15 h 45"/>
              <a:gd name="T30" fmla="*/ 64 w 65"/>
              <a:gd name="T31" fmla="*/ 15 h 45"/>
              <a:gd name="T32" fmla="*/ 64 w 65"/>
              <a:gd name="T33" fmla="*/ 20 h 45"/>
              <a:gd name="T34" fmla="*/ 43 w 65"/>
              <a:gd name="T35" fmla="*/ 20 h 45"/>
              <a:gd name="T36" fmla="*/ 43 w 65"/>
              <a:gd name="T37" fmla="*/ 15 h 45"/>
              <a:gd name="T38" fmla="*/ 40 w 65"/>
              <a:gd name="T39" fmla="*/ 5 h 45"/>
              <a:gd name="T40" fmla="*/ 62 w 65"/>
              <a:gd name="T41" fmla="*/ 5 h 45"/>
              <a:gd name="T42" fmla="*/ 62 w 65"/>
              <a:gd name="T43" fmla="*/ 9 h 45"/>
              <a:gd name="T44" fmla="*/ 40 w 65"/>
              <a:gd name="T45" fmla="*/ 9 h 45"/>
              <a:gd name="T46" fmla="*/ 40 w 65"/>
              <a:gd name="T47" fmla="*/ 5 h 45"/>
              <a:gd name="T48" fmla="*/ 33 w 65"/>
              <a:gd name="T49" fmla="*/ 0 h 45"/>
              <a:gd name="T50" fmla="*/ 33 w 65"/>
              <a:gd name="T51" fmla="*/ 44 h 45"/>
              <a:gd name="T52" fmla="*/ 26 w 65"/>
              <a:gd name="T53" fmla="*/ 45 h 45"/>
              <a:gd name="T54" fmla="*/ 26 w 65"/>
              <a:gd name="T55" fmla="*/ 0 h 45"/>
              <a:gd name="T56" fmla="*/ 33 w 65"/>
              <a:gd name="T57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" h="45">
                <a:moveTo>
                  <a:pt x="25" y="45"/>
                </a:moveTo>
                <a:cubicBezTo>
                  <a:pt x="9" y="44"/>
                  <a:pt x="0" y="34"/>
                  <a:pt x="0" y="22"/>
                </a:cubicBezTo>
                <a:cubicBezTo>
                  <a:pt x="0" y="12"/>
                  <a:pt x="9" y="3"/>
                  <a:pt x="25" y="0"/>
                </a:cubicBezTo>
                <a:cubicBezTo>
                  <a:pt x="25" y="45"/>
                  <a:pt x="25" y="45"/>
                  <a:pt x="25" y="45"/>
                </a:cubicBezTo>
                <a:close/>
                <a:moveTo>
                  <a:pt x="40" y="35"/>
                </a:moveTo>
                <a:cubicBezTo>
                  <a:pt x="62" y="35"/>
                  <a:pt x="62" y="35"/>
                  <a:pt x="62" y="35"/>
                </a:cubicBezTo>
                <a:cubicBezTo>
                  <a:pt x="62" y="40"/>
                  <a:pt x="62" y="40"/>
                  <a:pt x="62" y="40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35"/>
                  <a:pt x="40" y="35"/>
                  <a:pt x="40" y="35"/>
                </a:cubicBezTo>
                <a:close/>
                <a:moveTo>
                  <a:pt x="43" y="25"/>
                </a:moveTo>
                <a:cubicBezTo>
                  <a:pt x="65" y="25"/>
                  <a:pt x="65" y="25"/>
                  <a:pt x="65" y="25"/>
                </a:cubicBezTo>
                <a:cubicBezTo>
                  <a:pt x="65" y="30"/>
                  <a:pt x="65" y="30"/>
                  <a:pt x="65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25"/>
                  <a:pt x="43" y="25"/>
                  <a:pt x="43" y="25"/>
                </a:cubicBezTo>
                <a:close/>
                <a:moveTo>
                  <a:pt x="43" y="15"/>
                </a:moveTo>
                <a:cubicBezTo>
                  <a:pt x="64" y="15"/>
                  <a:pt x="64" y="15"/>
                  <a:pt x="64" y="15"/>
                </a:cubicBezTo>
                <a:cubicBezTo>
                  <a:pt x="64" y="20"/>
                  <a:pt x="64" y="20"/>
                  <a:pt x="64" y="20"/>
                </a:cubicBezTo>
                <a:cubicBezTo>
                  <a:pt x="43" y="20"/>
                  <a:pt x="43" y="20"/>
                  <a:pt x="43" y="20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0" y="5"/>
                </a:moveTo>
                <a:cubicBezTo>
                  <a:pt x="62" y="5"/>
                  <a:pt x="62" y="5"/>
                  <a:pt x="62" y="5"/>
                </a:cubicBezTo>
                <a:cubicBezTo>
                  <a:pt x="62" y="9"/>
                  <a:pt x="62" y="9"/>
                  <a:pt x="62" y="9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5"/>
                  <a:pt x="40" y="5"/>
                  <a:pt x="40" y="5"/>
                </a:cubicBezTo>
                <a:close/>
                <a:moveTo>
                  <a:pt x="33" y="0"/>
                </a:moveTo>
                <a:cubicBezTo>
                  <a:pt x="37" y="15"/>
                  <a:pt x="37" y="30"/>
                  <a:pt x="33" y="44"/>
                </a:cubicBezTo>
                <a:cubicBezTo>
                  <a:pt x="31" y="45"/>
                  <a:pt x="28" y="45"/>
                  <a:pt x="26" y="45"/>
                </a:cubicBezTo>
                <a:cubicBezTo>
                  <a:pt x="26" y="0"/>
                  <a:pt x="26" y="0"/>
                  <a:pt x="26" y="0"/>
                </a:cubicBezTo>
                <a:cubicBezTo>
                  <a:pt x="28" y="0"/>
                  <a:pt x="31" y="0"/>
                  <a:pt x="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419574" y="4109738"/>
            <a:ext cx="77227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内容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熟悉</a:t>
            </a:r>
            <a:r>
              <a:rPr lang="en-US" altLang="zh-CN" dirty="0" smtClean="0"/>
              <a:t>R</a:t>
            </a:r>
            <a:r>
              <a:rPr lang="zh-CN" altLang="en-US" dirty="0" smtClean="0"/>
              <a:t>环境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GEO</a:t>
            </a:r>
            <a:r>
              <a:rPr lang="zh-CN" altLang="en-US" dirty="0"/>
              <a:t>数据下载和数据预处理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芯片数据单因素分析：差异表达基因的筛选，火山图，热图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芯片数据与临床数据相结合的多因素分析：</a:t>
            </a:r>
            <a:r>
              <a:rPr lang="en-US" altLang="zh-CN" dirty="0"/>
              <a:t>Lasso logistic/cox; </a:t>
            </a:r>
            <a:r>
              <a:rPr lang="zh-CN" altLang="en-US" dirty="0"/>
              <a:t>直方图，相关系数图，</a:t>
            </a:r>
            <a:r>
              <a:rPr lang="en-US" altLang="zh-CN" dirty="0"/>
              <a:t>KM</a:t>
            </a:r>
            <a:r>
              <a:rPr lang="zh-CN" altLang="en-US" dirty="0"/>
              <a:t>曲线等。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b="1" dirty="0">
              <a:solidFill>
                <a:srgbClr val="0070C0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21" name="矩形 20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419575" y="2959904"/>
            <a:ext cx="7722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/>
              <a:t>定位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实践性强，可操作性强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” A </a:t>
            </a:r>
            <a:r>
              <a:rPr lang="en-US" altLang="zh-CN" dirty="0" err="1"/>
              <a:t>Cpg</a:t>
            </a:r>
            <a:r>
              <a:rPr lang="en-US" altLang="zh-CN" dirty="0"/>
              <a:t>-methylation-based assay to predict survival in clear cell renal cell carcinoma</a:t>
            </a:r>
            <a:r>
              <a:rPr lang="en-US" altLang="zh-CN" dirty="0" smtClean="0"/>
              <a:t>”</a:t>
            </a:r>
            <a:endParaRPr lang="en-US" altLang="zh-CN" dirty="0"/>
          </a:p>
        </p:txBody>
      </p:sp>
      <p:sp>
        <p:nvSpPr>
          <p:cNvPr id="38" name="任意多边形 37"/>
          <p:cNvSpPr/>
          <p:nvPr/>
        </p:nvSpPr>
        <p:spPr>
          <a:xfrm>
            <a:off x="462240" y="1194544"/>
            <a:ext cx="787215" cy="759051"/>
          </a:xfrm>
          <a:custGeom>
            <a:avLst/>
            <a:gdLst>
              <a:gd name="connsiteX0" fmla="*/ 0 w 1007417"/>
              <a:gd name="connsiteY0" fmla="*/ 503709 h 1007417"/>
              <a:gd name="connsiteX1" fmla="*/ 503709 w 1007417"/>
              <a:gd name="connsiteY1" fmla="*/ 0 h 1007417"/>
              <a:gd name="connsiteX2" fmla="*/ 1007418 w 1007417"/>
              <a:gd name="connsiteY2" fmla="*/ 503709 h 1007417"/>
              <a:gd name="connsiteX3" fmla="*/ 503709 w 1007417"/>
              <a:gd name="connsiteY3" fmla="*/ 1007418 h 1007417"/>
              <a:gd name="connsiteX4" fmla="*/ 0 w 1007417"/>
              <a:gd name="connsiteY4" fmla="*/ 503709 h 100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417" h="1007417">
                <a:moveTo>
                  <a:pt x="0" y="503709"/>
                </a:moveTo>
                <a:cubicBezTo>
                  <a:pt x="0" y="225518"/>
                  <a:pt x="225518" y="0"/>
                  <a:pt x="503709" y="0"/>
                </a:cubicBezTo>
                <a:cubicBezTo>
                  <a:pt x="781900" y="0"/>
                  <a:pt x="1007418" y="225518"/>
                  <a:pt x="1007418" y="503709"/>
                </a:cubicBezTo>
                <a:cubicBezTo>
                  <a:pt x="1007418" y="781900"/>
                  <a:pt x="781900" y="1007418"/>
                  <a:pt x="503709" y="1007418"/>
                </a:cubicBezTo>
                <a:cubicBezTo>
                  <a:pt x="225518" y="1007418"/>
                  <a:pt x="0" y="781900"/>
                  <a:pt x="0" y="5037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Freeform 29"/>
          <p:cNvSpPr>
            <a:spLocks/>
          </p:cNvSpPr>
          <p:nvPr/>
        </p:nvSpPr>
        <p:spPr bwMode="auto">
          <a:xfrm>
            <a:off x="805757" y="1481979"/>
            <a:ext cx="101873" cy="129438"/>
          </a:xfrm>
          <a:custGeom>
            <a:avLst/>
            <a:gdLst>
              <a:gd name="T0" fmla="*/ 0 w 35"/>
              <a:gd name="T1" fmla="*/ 26 h 45"/>
              <a:gd name="T2" fmla="*/ 3 w 35"/>
              <a:gd name="T3" fmla="*/ 29 h 45"/>
              <a:gd name="T4" fmla="*/ 3 w 35"/>
              <a:gd name="T5" fmla="*/ 29 h 45"/>
              <a:gd name="T6" fmla="*/ 17 w 35"/>
              <a:gd name="T7" fmla="*/ 45 h 45"/>
              <a:gd name="T8" fmla="*/ 32 w 35"/>
              <a:gd name="T9" fmla="*/ 29 h 45"/>
              <a:gd name="T10" fmla="*/ 32 w 35"/>
              <a:gd name="T11" fmla="*/ 29 h 45"/>
              <a:gd name="T12" fmla="*/ 35 w 35"/>
              <a:gd name="T13" fmla="*/ 26 h 45"/>
              <a:gd name="T14" fmla="*/ 33 w 35"/>
              <a:gd name="T15" fmla="*/ 23 h 45"/>
              <a:gd name="T16" fmla="*/ 34 w 35"/>
              <a:gd name="T17" fmla="*/ 17 h 45"/>
              <a:gd name="T18" fmla="*/ 17 w 35"/>
              <a:gd name="T19" fmla="*/ 0 h 45"/>
              <a:gd name="T20" fmla="*/ 1 w 35"/>
              <a:gd name="T21" fmla="*/ 17 h 45"/>
              <a:gd name="T22" fmla="*/ 2 w 35"/>
              <a:gd name="T23" fmla="*/ 23 h 45"/>
              <a:gd name="T24" fmla="*/ 0 w 35"/>
              <a:gd name="T25" fmla="*/ 26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5" h="45">
                <a:moveTo>
                  <a:pt x="0" y="26"/>
                </a:moveTo>
                <a:cubicBezTo>
                  <a:pt x="0" y="28"/>
                  <a:pt x="1" y="29"/>
                  <a:pt x="3" y="29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37"/>
                  <a:pt x="10" y="45"/>
                  <a:pt x="17" y="45"/>
                </a:cubicBezTo>
                <a:cubicBezTo>
                  <a:pt x="25" y="45"/>
                  <a:pt x="31" y="37"/>
                  <a:pt x="32" y="29"/>
                </a:cubicBezTo>
                <a:cubicBezTo>
                  <a:pt x="32" y="29"/>
                  <a:pt x="32" y="29"/>
                  <a:pt x="32" y="29"/>
                </a:cubicBezTo>
                <a:cubicBezTo>
                  <a:pt x="33" y="29"/>
                  <a:pt x="35" y="28"/>
                  <a:pt x="35" y="26"/>
                </a:cubicBezTo>
                <a:cubicBezTo>
                  <a:pt x="35" y="25"/>
                  <a:pt x="34" y="24"/>
                  <a:pt x="33" y="23"/>
                </a:cubicBezTo>
                <a:cubicBezTo>
                  <a:pt x="34" y="21"/>
                  <a:pt x="34" y="19"/>
                  <a:pt x="34" y="17"/>
                </a:cubicBezTo>
                <a:cubicBezTo>
                  <a:pt x="34" y="8"/>
                  <a:pt x="26" y="0"/>
                  <a:pt x="17" y="0"/>
                </a:cubicBezTo>
                <a:cubicBezTo>
                  <a:pt x="8" y="0"/>
                  <a:pt x="1" y="8"/>
                  <a:pt x="1" y="17"/>
                </a:cubicBezTo>
                <a:cubicBezTo>
                  <a:pt x="1" y="19"/>
                  <a:pt x="1" y="21"/>
                  <a:pt x="2" y="23"/>
                </a:cubicBezTo>
                <a:cubicBezTo>
                  <a:pt x="1" y="24"/>
                  <a:pt x="0" y="25"/>
                  <a:pt x="0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0" name="Freeform 31"/>
          <p:cNvSpPr>
            <a:spLocks/>
          </p:cNvSpPr>
          <p:nvPr/>
        </p:nvSpPr>
        <p:spPr bwMode="auto">
          <a:xfrm flipV="1">
            <a:off x="739577" y="1709158"/>
            <a:ext cx="234334" cy="45719"/>
          </a:xfrm>
          <a:custGeom>
            <a:avLst/>
            <a:gdLst>
              <a:gd name="T0" fmla="*/ 84 w 86"/>
              <a:gd name="T1" fmla="*/ 0 h 5"/>
              <a:gd name="T2" fmla="*/ 3 w 86"/>
              <a:gd name="T3" fmla="*/ 0 h 5"/>
              <a:gd name="T4" fmla="*/ 0 w 86"/>
              <a:gd name="T5" fmla="*/ 2 h 5"/>
              <a:gd name="T6" fmla="*/ 3 w 86"/>
              <a:gd name="T7" fmla="*/ 5 h 5"/>
              <a:gd name="T8" fmla="*/ 84 w 86"/>
              <a:gd name="T9" fmla="*/ 5 h 5"/>
              <a:gd name="T10" fmla="*/ 86 w 86"/>
              <a:gd name="T11" fmla="*/ 2 h 5"/>
              <a:gd name="T12" fmla="*/ 84 w 86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5">
                <a:moveTo>
                  <a:pt x="84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ubicBezTo>
                  <a:pt x="84" y="5"/>
                  <a:pt x="84" y="5"/>
                  <a:pt x="84" y="5"/>
                </a:cubicBezTo>
                <a:cubicBezTo>
                  <a:pt x="85" y="5"/>
                  <a:pt x="86" y="4"/>
                  <a:pt x="86" y="2"/>
                </a:cubicBezTo>
                <a:cubicBezTo>
                  <a:pt x="86" y="1"/>
                  <a:pt x="85" y="0"/>
                  <a:pt x="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1" name="Freeform 32"/>
          <p:cNvSpPr>
            <a:spLocks noEditPoints="1"/>
          </p:cNvSpPr>
          <p:nvPr/>
        </p:nvSpPr>
        <p:spPr bwMode="auto">
          <a:xfrm>
            <a:off x="632575" y="1307793"/>
            <a:ext cx="448239" cy="564495"/>
          </a:xfrm>
          <a:custGeom>
            <a:avLst/>
            <a:gdLst>
              <a:gd name="T0" fmla="*/ 153 w 155"/>
              <a:gd name="T1" fmla="*/ 31 h 197"/>
              <a:gd name="T2" fmla="*/ 124 w 155"/>
              <a:gd name="T3" fmla="*/ 2 h 197"/>
              <a:gd name="T4" fmla="*/ 120 w 155"/>
              <a:gd name="T5" fmla="*/ 0 h 197"/>
              <a:gd name="T6" fmla="*/ 6 w 155"/>
              <a:gd name="T7" fmla="*/ 0 h 197"/>
              <a:gd name="T8" fmla="*/ 0 w 155"/>
              <a:gd name="T9" fmla="*/ 7 h 197"/>
              <a:gd name="T10" fmla="*/ 0 w 155"/>
              <a:gd name="T11" fmla="*/ 190 h 197"/>
              <a:gd name="T12" fmla="*/ 6 w 155"/>
              <a:gd name="T13" fmla="*/ 197 h 197"/>
              <a:gd name="T14" fmla="*/ 148 w 155"/>
              <a:gd name="T15" fmla="*/ 197 h 197"/>
              <a:gd name="T16" fmla="*/ 155 w 155"/>
              <a:gd name="T17" fmla="*/ 190 h 197"/>
              <a:gd name="T18" fmla="*/ 155 w 155"/>
              <a:gd name="T19" fmla="*/ 35 h 197"/>
              <a:gd name="T20" fmla="*/ 153 w 155"/>
              <a:gd name="T21" fmla="*/ 31 h 197"/>
              <a:gd name="T22" fmla="*/ 13 w 155"/>
              <a:gd name="T23" fmla="*/ 183 h 197"/>
              <a:gd name="T24" fmla="*/ 13 w 155"/>
              <a:gd name="T25" fmla="*/ 14 h 197"/>
              <a:gd name="T26" fmla="*/ 116 w 155"/>
              <a:gd name="T27" fmla="*/ 14 h 197"/>
              <a:gd name="T28" fmla="*/ 116 w 155"/>
              <a:gd name="T29" fmla="*/ 35 h 197"/>
              <a:gd name="T30" fmla="*/ 120 w 155"/>
              <a:gd name="T31" fmla="*/ 39 h 197"/>
              <a:gd name="T32" fmla="*/ 142 w 155"/>
              <a:gd name="T33" fmla="*/ 39 h 197"/>
              <a:gd name="T34" fmla="*/ 142 w 155"/>
              <a:gd name="T35" fmla="*/ 183 h 197"/>
              <a:gd name="T36" fmla="*/ 13 w 155"/>
              <a:gd name="T37" fmla="*/ 183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5" h="197">
                <a:moveTo>
                  <a:pt x="153" y="31"/>
                </a:moveTo>
                <a:cubicBezTo>
                  <a:pt x="124" y="2"/>
                  <a:pt x="124" y="2"/>
                  <a:pt x="124" y="2"/>
                </a:cubicBezTo>
                <a:cubicBezTo>
                  <a:pt x="123" y="1"/>
                  <a:pt x="121" y="0"/>
                  <a:pt x="120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190"/>
                  <a:pt x="0" y="190"/>
                  <a:pt x="0" y="190"/>
                </a:cubicBezTo>
                <a:cubicBezTo>
                  <a:pt x="0" y="194"/>
                  <a:pt x="3" y="197"/>
                  <a:pt x="6" y="197"/>
                </a:cubicBezTo>
                <a:cubicBezTo>
                  <a:pt x="148" y="197"/>
                  <a:pt x="148" y="197"/>
                  <a:pt x="148" y="197"/>
                </a:cubicBezTo>
                <a:cubicBezTo>
                  <a:pt x="152" y="197"/>
                  <a:pt x="155" y="194"/>
                  <a:pt x="155" y="190"/>
                </a:cubicBezTo>
                <a:cubicBezTo>
                  <a:pt x="155" y="35"/>
                  <a:pt x="155" y="35"/>
                  <a:pt x="155" y="35"/>
                </a:cubicBezTo>
                <a:cubicBezTo>
                  <a:pt x="155" y="34"/>
                  <a:pt x="154" y="32"/>
                  <a:pt x="153" y="31"/>
                </a:cubicBezTo>
                <a:close/>
                <a:moveTo>
                  <a:pt x="13" y="183"/>
                </a:moveTo>
                <a:cubicBezTo>
                  <a:pt x="13" y="14"/>
                  <a:pt x="13" y="14"/>
                  <a:pt x="13" y="14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6" y="35"/>
                  <a:pt x="116" y="35"/>
                  <a:pt x="116" y="35"/>
                </a:cubicBezTo>
                <a:cubicBezTo>
                  <a:pt x="116" y="38"/>
                  <a:pt x="118" y="39"/>
                  <a:pt x="120" y="39"/>
                </a:cubicBezTo>
                <a:cubicBezTo>
                  <a:pt x="142" y="39"/>
                  <a:pt x="142" y="39"/>
                  <a:pt x="142" y="39"/>
                </a:cubicBezTo>
                <a:cubicBezTo>
                  <a:pt x="142" y="183"/>
                  <a:pt x="142" y="183"/>
                  <a:pt x="142" y="183"/>
                </a:cubicBezTo>
                <a:lnTo>
                  <a:pt x="13" y="1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2" name="Freeform 30"/>
          <p:cNvSpPr>
            <a:spLocks/>
          </p:cNvSpPr>
          <p:nvPr/>
        </p:nvSpPr>
        <p:spPr bwMode="auto">
          <a:xfrm>
            <a:off x="739577" y="1606543"/>
            <a:ext cx="213333" cy="63521"/>
          </a:xfrm>
          <a:custGeom>
            <a:avLst/>
            <a:gdLst>
              <a:gd name="T0" fmla="*/ 2 w 74"/>
              <a:gd name="T1" fmla="*/ 22 h 22"/>
              <a:gd name="T2" fmla="*/ 73 w 74"/>
              <a:gd name="T3" fmla="*/ 22 h 22"/>
              <a:gd name="T4" fmla="*/ 74 w 74"/>
              <a:gd name="T5" fmla="*/ 21 h 22"/>
              <a:gd name="T6" fmla="*/ 74 w 74"/>
              <a:gd name="T7" fmla="*/ 15 h 22"/>
              <a:gd name="T8" fmla="*/ 74 w 74"/>
              <a:gd name="T9" fmla="*/ 14 h 22"/>
              <a:gd name="T10" fmla="*/ 50 w 74"/>
              <a:gd name="T11" fmla="*/ 0 h 22"/>
              <a:gd name="T12" fmla="*/ 49 w 74"/>
              <a:gd name="T13" fmla="*/ 0 h 22"/>
              <a:gd name="T14" fmla="*/ 48 w 74"/>
              <a:gd name="T15" fmla="*/ 0 h 22"/>
              <a:gd name="T16" fmla="*/ 47 w 74"/>
              <a:gd name="T17" fmla="*/ 0 h 22"/>
              <a:gd name="T18" fmla="*/ 37 w 74"/>
              <a:gd name="T19" fmla="*/ 3 h 22"/>
              <a:gd name="T20" fmla="*/ 27 w 74"/>
              <a:gd name="T21" fmla="*/ 0 h 22"/>
              <a:gd name="T22" fmla="*/ 26 w 74"/>
              <a:gd name="T23" fmla="*/ 0 h 22"/>
              <a:gd name="T24" fmla="*/ 26 w 74"/>
              <a:gd name="T25" fmla="*/ 0 h 22"/>
              <a:gd name="T26" fmla="*/ 25 w 74"/>
              <a:gd name="T27" fmla="*/ 0 h 22"/>
              <a:gd name="T28" fmla="*/ 1 w 74"/>
              <a:gd name="T29" fmla="*/ 14 h 22"/>
              <a:gd name="T30" fmla="*/ 0 w 74"/>
              <a:gd name="T31" fmla="*/ 15 h 22"/>
              <a:gd name="T32" fmla="*/ 0 w 74"/>
              <a:gd name="T33" fmla="*/ 21 h 22"/>
              <a:gd name="T34" fmla="*/ 2 w 74"/>
              <a:gd name="T35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4" h="22">
                <a:moveTo>
                  <a:pt x="2" y="22"/>
                </a:moveTo>
                <a:cubicBezTo>
                  <a:pt x="73" y="22"/>
                  <a:pt x="73" y="22"/>
                  <a:pt x="73" y="22"/>
                </a:cubicBezTo>
                <a:cubicBezTo>
                  <a:pt x="73" y="22"/>
                  <a:pt x="74" y="21"/>
                  <a:pt x="74" y="21"/>
                </a:cubicBezTo>
                <a:cubicBezTo>
                  <a:pt x="74" y="15"/>
                  <a:pt x="74" y="15"/>
                  <a:pt x="74" y="15"/>
                </a:cubicBezTo>
                <a:cubicBezTo>
                  <a:pt x="74" y="15"/>
                  <a:pt x="74" y="14"/>
                  <a:pt x="74" y="14"/>
                </a:cubicBezTo>
                <a:cubicBezTo>
                  <a:pt x="67" y="7"/>
                  <a:pt x="59" y="3"/>
                  <a:pt x="50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8" y="0"/>
                  <a:pt x="48" y="0"/>
                  <a:pt x="47" y="0"/>
                </a:cubicBezTo>
                <a:cubicBezTo>
                  <a:pt x="45" y="2"/>
                  <a:pt x="41" y="3"/>
                  <a:pt x="37" y="3"/>
                </a:cubicBezTo>
                <a:cubicBezTo>
                  <a:pt x="34" y="3"/>
                  <a:pt x="30" y="2"/>
                  <a:pt x="27" y="0"/>
                </a:cubicBezTo>
                <a:cubicBezTo>
                  <a:pt x="27" y="0"/>
                  <a:pt x="27" y="0"/>
                  <a:pt x="26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5" y="0"/>
                </a:cubicBezTo>
                <a:cubicBezTo>
                  <a:pt x="16" y="2"/>
                  <a:pt x="8" y="7"/>
                  <a:pt x="1" y="14"/>
                </a:cubicBezTo>
                <a:cubicBezTo>
                  <a:pt x="1" y="14"/>
                  <a:pt x="0" y="15"/>
                  <a:pt x="0" y="15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1" y="22"/>
                  <a:pt x="2" y="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419573" y="6065173"/>
            <a:ext cx="652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屏，可获取代码和数据，联系交流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64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8" grpId="0"/>
      <p:bldP spid="27" grpId="0" animBg="1"/>
      <p:bldP spid="29" grpId="0"/>
      <p:bldP spid="24" grpId="0" animBg="1"/>
      <p:bldP spid="30" grpId="0"/>
      <p:bldP spid="23" grpId="0"/>
      <p:bldP spid="38" grpId="0" animBg="1"/>
      <p:bldP spid="4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因素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LASSO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220659" y="6519446"/>
            <a:ext cx="8024939" cy="338554"/>
            <a:chOff x="1277256" y="6519446"/>
            <a:chExt cx="8024939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277256" y="6519446"/>
              <a:ext cx="7489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" y="1912886"/>
            <a:ext cx="8710284" cy="4945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gplots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400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#get the data for </a:t>
            </a:r>
            <a:r>
              <a:rPr lang="en-US" altLang="zh-CN" sz="2400" i="1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heatmap</a:t>
            </a:r>
            <a:endParaRPr lang="en-US" altLang="zh-CN" sz="2400" i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data.heatmap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=t(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data_X_Y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[,a$X1][,-length(names(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data_X_Y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))])</a:t>
            </a:r>
          </a:p>
          <a:p>
            <a:r>
              <a:rPr lang="en-US" altLang="zh-CN" sz="2400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#get </a:t>
            </a:r>
            <a:r>
              <a:rPr lang="en-US" altLang="zh-CN" sz="2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400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the tumor or normal</a:t>
            </a: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strings=substring(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colnames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data.heatmap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),14,15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400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#define the color of sample</a:t>
            </a:r>
            <a:endParaRPr lang="en-US" altLang="zh-CN" sz="2400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color.map2&lt;- function(strings) { if (strings=="11") "#FF0000" else "#0000FF" }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patientcolors2 &lt;-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unlist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lapply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(strings, color.map2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en-US" altLang="zh-CN" sz="2400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#plot</a:t>
            </a:r>
            <a:endParaRPr lang="en-US" altLang="zh-CN" sz="2400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heatmap.2(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data.heatmap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Colv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F,col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redgreen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(75),scale="row",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ColSideColors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=patientcolors2,key=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TRUE,symkey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=FALSE, density.info="none", trace="none",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dendrogram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="none",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cexRow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=0.5)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611187" y="1239709"/>
            <a:ext cx="2132014" cy="537624"/>
          </a:xfrm>
          <a:prstGeom prst="round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lvl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热图</a:t>
            </a:r>
            <a:endParaRPr lang="zh-CN" altLang="en-US" sz="2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322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因素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LASSO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220659" y="6519446"/>
            <a:ext cx="8024939" cy="338554"/>
            <a:chOff x="1277256" y="6519446"/>
            <a:chExt cx="8024939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41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277256" y="6519446"/>
              <a:ext cx="7489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60467" y="1995131"/>
            <a:ext cx="88818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#input the data</a:t>
            </a:r>
          </a:p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exp_clinical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=read.csv(file = "exp_clinical.csv")[,-1]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x=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data.matrix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exp_clinical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[,-c(1,2)])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y=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cbind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(time=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exp_clinical$time,status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exp_clinical$event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fit2=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glmnet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x,y,family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="cox")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plot(fit2)</a:t>
            </a:r>
          </a:p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set.seed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(1234)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cv.fit2=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cv.glmnet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x,y,family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="cox")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plot(cv.fit2);cv.fit2$lambda.min; cv.fit2$lambda.1se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predict(cv.fit2,type='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coefficients',s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=cv.fit2$lambda.min)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plot(cv.fit2$glmnet.fit,xvar = "lambda")</a:t>
            </a:r>
          </a:p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abline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(v=log(cv.fit2$lambda.min),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lty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=2)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611186" y="1239709"/>
            <a:ext cx="4609207" cy="537624"/>
          </a:xfrm>
          <a:prstGeom prst="round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lvl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Lasso cox regression</a:t>
            </a:r>
            <a:endParaRPr lang="zh-CN" altLang="en-US" sz="2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415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Risk score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220659" y="6519446"/>
            <a:ext cx="8024939" cy="338554"/>
            <a:chOff x="1277256" y="6519446"/>
            <a:chExt cx="8024939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42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277256" y="6519446"/>
              <a:ext cx="7489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7947" y="1986259"/>
            <a:ext cx="9010996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library(</a:t>
            </a:r>
            <a:r>
              <a:rPr lang="en-US" altLang="zh-CN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survminer</a:t>
            </a:r>
            <a:r>
              <a:rPr lang="en-US" altLang="zh-CN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);library(survival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attach(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exp_clinical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exp_clinical$risk_score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=X1*(1.662476e-03)+X2*(-1.621524e-03)+X3*(5.175290e-06)+X4*(-6.011153e-04)+</a:t>
            </a:r>
          </a:p>
          <a:p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X9*(2.637086e-03)+X10*(7.504337e-03)</a:t>
            </a:r>
          </a:p>
          <a:p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detach(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exp_clinical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summary(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exp_clinical$risk_score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500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#divide the </a:t>
            </a:r>
            <a:r>
              <a:rPr lang="en-US" altLang="zh-CN" sz="2500" i="1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risk_score</a:t>
            </a:r>
            <a:r>
              <a:rPr lang="en-US" altLang="zh-CN" sz="2500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to high or low risk by median</a:t>
            </a:r>
            <a:endParaRPr lang="en-US" altLang="zh-CN" sz="2500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exp_clinical$score_ranking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exp_clinical$risk_score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&gt;=0.05919]=</a:t>
            </a:r>
            <a:r>
              <a:rPr lang="en-US" altLang="zh-CN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exp_clinical$score_ranking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exp_clinical$risk_score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0.05919]=</a:t>
            </a:r>
            <a:r>
              <a:rPr lang="en-US" altLang="zh-CN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exp_clinical$score_ranking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=factor(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exp_clinical$score_ranking</a:t>
            </a:r>
            <a:r>
              <a:rPr lang="en-US" altLang="zh-CN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11186" y="1239709"/>
            <a:ext cx="4176945" cy="537624"/>
          </a:xfrm>
          <a:prstGeom prst="round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lvl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Kaplan </a:t>
            </a:r>
            <a:r>
              <a:rPr lang="en-US" altLang="zh-CN" sz="24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meier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analysis</a:t>
            </a:r>
            <a:endParaRPr lang="zh-CN" altLang="en-US" sz="2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077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Risk score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220659" y="6519446"/>
            <a:ext cx="8024939" cy="338554"/>
            <a:chOff x="1277256" y="6519446"/>
            <a:chExt cx="8024939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43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277256" y="6519446"/>
              <a:ext cx="7489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0336" y="2128416"/>
            <a:ext cx="88059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#Kaplan </a:t>
            </a:r>
            <a:r>
              <a:rPr lang="en-US" altLang="zh-CN" sz="2800" i="1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meier</a:t>
            </a:r>
            <a:r>
              <a:rPr lang="en-US" altLang="zh-CN" sz="2800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analysis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fit.km=</a:t>
            </a:r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survfit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Surv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time,event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)~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score_ranking,data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exp_clinical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800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#plot</a:t>
            </a:r>
            <a:endParaRPr lang="en-US" altLang="zh-CN" sz="2800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ggsurvplot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(fit.km,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pval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TRUE, conf.int = TRUE,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risk.table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TRUE,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risk.table.y.text.col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TRUE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800" i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#summary</a:t>
            </a:r>
            <a:endParaRPr lang="en-US" altLang="zh-CN" sz="2800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survdiff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time,event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)~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score_ranking,data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exp_clinical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611186" y="1239709"/>
            <a:ext cx="4176945" cy="537624"/>
          </a:xfrm>
          <a:prstGeom prst="round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lvl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Kaplan </a:t>
            </a:r>
            <a:r>
              <a:rPr lang="en-US" altLang="zh-CN" sz="24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meier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analysis</a:t>
            </a:r>
            <a:endParaRPr lang="zh-CN" altLang="en-US" sz="2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724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1220659" y="6519446"/>
            <a:ext cx="8024939" cy="338554"/>
            <a:chOff x="1277256" y="6519446"/>
            <a:chExt cx="8024939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44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277256" y="6519446"/>
              <a:ext cx="7489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圆角矩形 11"/>
          <p:cNvSpPr/>
          <p:nvPr/>
        </p:nvSpPr>
        <p:spPr>
          <a:xfrm>
            <a:off x="351490" y="311439"/>
            <a:ext cx="3129541" cy="537624"/>
          </a:xfrm>
          <a:prstGeom prst="round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lstStyle/>
          <a:p>
            <a:pPr lvl="0" algn="ctr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 and data </a:t>
            </a:r>
            <a:endParaRPr lang="zh-CN" altLang="en-US" sz="2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69" y="1068713"/>
            <a:ext cx="8855341" cy="470335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grpSp>
        <p:nvGrpSpPr>
          <p:cNvPr id="14" name="组合 13"/>
          <p:cNvGrpSpPr/>
          <p:nvPr/>
        </p:nvGrpSpPr>
        <p:grpSpPr>
          <a:xfrm>
            <a:off x="612003" y="6123160"/>
            <a:ext cx="7994967" cy="90386"/>
            <a:chOff x="647702" y="5265146"/>
            <a:chExt cx="7921940" cy="90386"/>
          </a:xfrm>
        </p:grpSpPr>
        <p:cxnSp>
          <p:nvCxnSpPr>
            <p:cNvPr id="15" name="直接连接符 14"/>
            <p:cNvCxnSpPr>
              <a:endCxn id="20" idx="2"/>
            </p:cNvCxnSpPr>
            <p:nvPr/>
          </p:nvCxnSpPr>
          <p:spPr>
            <a:xfrm>
              <a:off x="705811" y="5310339"/>
              <a:ext cx="7790173" cy="0"/>
            </a:xfrm>
            <a:prstGeom prst="line">
              <a:avLst/>
            </a:prstGeom>
            <a:ln w="3810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>
              <a:spLocks noChangeAspect="1"/>
            </p:cNvSpPr>
            <p:nvPr/>
          </p:nvSpPr>
          <p:spPr>
            <a:xfrm>
              <a:off x="647702" y="5265146"/>
              <a:ext cx="73658" cy="9038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>
              <a:spLocks noChangeAspect="1"/>
            </p:cNvSpPr>
            <p:nvPr/>
          </p:nvSpPr>
          <p:spPr>
            <a:xfrm>
              <a:off x="8495984" y="5265146"/>
              <a:ext cx="73658" cy="9038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683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991141" y="2699658"/>
            <a:ext cx="257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何文俊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991141" y="3020314"/>
            <a:ext cx="257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卫生统计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991141" y="3340970"/>
            <a:ext cx="257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硕士在读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8564451" y="2716812"/>
            <a:ext cx="579549" cy="1361673"/>
            <a:chOff x="8564451" y="2716812"/>
            <a:chExt cx="579549" cy="1361673"/>
          </a:xfrm>
        </p:grpSpPr>
        <p:sp>
          <p:nvSpPr>
            <p:cNvPr id="12" name="矩形 11"/>
            <p:cNvSpPr/>
            <p:nvPr/>
          </p:nvSpPr>
          <p:spPr>
            <a:xfrm>
              <a:off x="8564451" y="2716812"/>
              <a:ext cx="579549" cy="993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8564451" y="3805061"/>
              <a:ext cx="579549" cy="2734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2716812"/>
            <a:ext cx="5991142" cy="1372087"/>
            <a:chOff x="0" y="2716812"/>
            <a:chExt cx="5991142" cy="1372087"/>
          </a:xfrm>
        </p:grpSpPr>
        <p:sp>
          <p:nvSpPr>
            <p:cNvPr id="30" name="矩形 29"/>
            <p:cNvSpPr/>
            <p:nvPr/>
          </p:nvSpPr>
          <p:spPr>
            <a:xfrm>
              <a:off x="0" y="3805061"/>
              <a:ext cx="5991141" cy="2734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2716812"/>
              <a:ext cx="5991142" cy="993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697049" y="2861681"/>
              <a:ext cx="3294091" cy="686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5000"/>
                </a:lnSpc>
              </a:pPr>
              <a:r>
                <a:rPr lang="zh-CN" altLang="en-US" sz="3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感谢各位聆听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247352" y="3720144"/>
              <a:ext cx="2743788" cy="368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50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Thanks for Listening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22586" y="2787385"/>
            <a:ext cx="1224000" cy="1223998"/>
            <a:chOff x="222586" y="2787385"/>
            <a:chExt cx="1224000" cy="1223998"/>
          </a:xfrm>
        </p:grpSpPr>
        <p:sp>
          <p:nvSpPr>
            <p:cNvPr id="20" name="椭圆 19"/>
            <p:cNvSpPr/>
            <p:nvPr/>
          </p:nvSpPr>
          <p:spPr>
            <a:xfrm>
              <a:off x="222586" y="2787385"/>
              <a:ext cx="1224000" cy="1223998"/>
            </a:xfrm>
            <a:prstGeom prst="ellips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446632" y="3034538"/>
              <a:ext cx="775907" cy="729691"/>
            </a:xfrm>
            <a:custGeom>
              <a:avLst/>
              <a:gdLst>
                <a:gd name="T0" fmla="*/ 8 w 97"/>
                <a:gd name="T1" fmla="*/ 10 h 91"/>
                <a:gd name="T2" fmla="*/ 28 w 97"/>
                <a:gd name="T3" fmla="*/ 10 h 91"/>
                <a:gd name="T4" fmla="*/ 41 w 97"/>
                <a:gd name="T5" fmla="*/ 45 h 91"/>
                <a:gd name="T6" fmla="*/ 51 w 97"/>
                <a:gd name="T7" fmla="*/ 41 h 91"/>
                <a:gd name="T8" fmla="*/ 59 w 97"/>
                <a:gd name="T9" fmla="*/ 46 h 91"/>
                <a:gd name="T10" fmla="*/ 66 w 97"/>
                <a:gd name="T11" fmla="*/ 27 h 91"/>
                <a:gd name="T12" fmla="*/ 73 w 97"/>
                <a:gd name="T13" fmla="*/ 34 h 91"/>
                <a:gd name="T14" fmla="*/ 83 w 97"/>
                <a:gd name="T15" fmla="*/ 23 h 91"/>
                <a:gd name="T16" fmla="*/ 73 w 97"/>
                <a:gd name="T17" fmla="*/ 40 h 91"/>
                <a:gd name="T18" fmla="*/ 67 w 97"/>
                <a:gd name="T19" fmla="*/ 33 h 91"/>
                <a:gd name="T20" fmla="*/ 61 w 97"/>
                <a:gd name="T21" fmla="*/ 51 h 91"/>
                <a:gd name="T22" fmla="*/ 51 w 97"/>
                <a:gd name="T23" fmla="*/ 45 h 91"/>
                <a:gd name="T24" fmla="*/ 41 w 97"/>
                <a:gd name="T25" fmla="*/ 45 h 91"/>
                <a:gd name="T26" fmla="*/ 74 w 97"/>
                <a:gd name="T27" fmla="*/ 86 h 91"/>
                <a:gd name="T28" fmla="*/ 43 w 97"/>
                <a:gd name="T29" fmla="*/ 91 h 91"/>
                <a:gd name="T30" fmla="*/ 63 w 97"/>
                <a:gd name="T31" fmla="*/ 68 h 91"/>
                <a:gd name="T32" fmla="*/ 97 w 97"/>
                <a:gd name="T33" fmla="*/ 68 h 91"/>
                <a:gd name="T34" fmla="*/ 97 w 97"/>
                <a:gd name="T35" fmla="*/ 6 h 91"/>
                <a:gd name="T36" fmla="*/ 93 w 97"/>
                <a:gd name="T37" fmla="*/ 3 h 91"/>
                <a:gd name="T38" fmla="*/ 34 w 97"/>
                <a:gd name="T39" fmla="*/ 9 h 91"/>
                <a:gd name="T40" fmla="*/ 90 w 97"/>
                <a:gd name="T41" fmla="*/ 61 h 91"/>
                <a:gd name="T42" fmla="*/ 36 w 97"/>
                <a:gd name="T43" fmla="*/ 68 h 91"/>
                <a:gd name="T44" fmla="*/ 54 w 97"/>
                <a:gd name="T45" fmla="*/ 84 h 91"/>
                <a:gd name="T46" fmla="*/ 63 w 97"/>
                <a:gd name="T47" fmla="*/ 68 h 91"/>
                <a:gd name="T48" fmla="*/ 7 w 97"/>
                <a:gd name="T49" fmla="*/ 55 h 91"/>
                <a:gd name="T50" fmla="*/ 14 w 97"/>
                <a:gd name="T51" fmla="*/ 91 h 91"/>
                <a:gd name="T52" fmla="*/ 20 w 97"/>
                <a:gd name="T53" fmla="*/ 60 h 91"/>
                <a:gd name="T54" fmla="*/ 31 w 97"/>
                <a:gd name="T55" fmla="*/ 91 h 91"/>
                <a:gd name="T56" fmla="*/ 28 w 97"/>
                <a:gd name="T57" fmla="*/ 33 h 91"/>
                <a:gd name="T58" fmla="*/ 55 w 97"/>
                <a:gd name="T59" fmla="*/ 24 h 91"/>
                <a:gd name="T60" fmla="*/ 20 w 97"/>
                <a:gd name="T61" fmla="*/ 23 h 91"/>
                <a:gd name="T62" fmla="*/ 19 w 97"/>
                <a:gd name="T63" fmla="*/ 27 h 91"/>
                <a:gd name="T64" fmla="*/ 18 w 97"/>
                <a:gd name="T65" fmla="*/ 47 h 91"/>
                <a:gd name="T66" fmla="*/ 18 w 97"/>
                <a:gd name="T67" fmla="*/ 47 h 91"/>
                <a:gd name="T68" fmla="*/ 18 w 97"/>
                <a:gd name="T69" fmla="*/ 47 h 91"/>
                <a:gd name="T70" fmla="*/ 16 w 97"/>
                <a:gd name="T71" fmla="*/ 27 h 91"/>
                <a:gd name="T72" fmla="*/ 16 w 97"/>
                <a:gd name="T73" fmla="*/ 23 h 91"/>
                <a:gd name="T74" fmla="*/ 0 w 97"/>
                <a:gd name="T75" fmla="*/ 5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" h="91">
                  <a:moveTo>
                    <a:pt x="18" y="0"/>
                  </a:moveTo>
                  <a:cubicBezTo>
                    <a:pt x="12" y="0"/>
                    <a:pt x="8" y="4"/>
                    <a:pt x="8" y="10"/>
                  </a:cubicBezTo>
                  <a:cubicBezTo>
                    <a:pt x="8" y="16"/>
                    <a:pt x="12" y="20"/>
                    <a:pt x="18" y="20"/>
                  </a:cubicBezTo>
                  <a:cubicBezTo>
                    <a:pt x="24" y="20"/>
                    <a:pt x="28" y="16"/>
                    <a:pt x="28" y="10"/>
                  </a:cubicBezTo>
                  <a:cubicBezTo>
                    <a:pt x="28" y="4"/>
                    <a:pt x="24" y="0"/>
                    <a:pt x="18" y="0"/>
                  </a:cubicBezTo>
                  <a:close/>
                  <a:moveTo>
                    <a:pt x="41" y="45"/>
                  </a:moveTo>
                  <a:cubicBezTo>
                    <a:pt x="50" y="42"/>
                    <a:pt x="50" y="42"/>
                    <a:pt x="50" y="42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1" y="45"/>
                    <a:pt x="41" y="45"/>
                    <a:pt x="41" y="45"/>
                  </a:cubicBezTo>
                  <a:close/>
                  <a:moveTo>
                    <a:pt x="43" y="86"/>
                  </a:moveTo>
                  <a:cubicBezTo>
                    <a:pt x="74" y="86"/>
                    <a:pt x="74" y="86"/>
                    <a:pt x="74" y="86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63" y="68"/>
                  </a:moveTo>
                  <a:cubicBezTo>
                    <a:pt x="93" y="68"/>
                    <a:pt x="93" y="68"/>
                    <a:pt x="93" y="68"/>
                  </a:cubicBezTo>
                  <a:cubicBezTo>
                    <a:pt x="97" y="68"/>
                    <a:pt x="97" y="68"/>
                    <a:pt x="97" y="68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63" y="84"/>
                    <a:pt x="63" y="84"/>
                    <a:pt x="63" y="84"/>
                  </a:cubicBezTo>
                  <a:cubicBezTo>
                    <a:pt x="63" y="68"/>
                    <a:pt x="63" y="68"/>
                    <a:pt x="63" y="68"/>
                  </a:cubicBezTo>
                  <a:close/>
                  <a:moveTo>
                    <a:pt x="0" y="50"/>
                  </a:moveTo>
                  <a:cubicBezTo>
                    <a:pt x="7" y="55"/>
                    <a:pt x="7" y="55"/>
                    <a:pt x="7" y="55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31" y="91"/>
                    <a:pt x="31" y="91"/>
                    <a:pt x="31" y="91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5" y="23"/>
                    <a:pt x="5" y="23"/>
                    <a:pt x="5" y="23"/>
                  </a:cubicBezTo>
                  <a:lnTo>
                    <a:pt x="0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734969" y="2787385"/>
            <a:ext cx="1224000" cy="1223998"/>
            <a:chOff x="1734969" y="2787385"/>
            <a:chExt cx="1224000" cy="1223998"/>
          </a:xfrm>
        </p:grpSpPr>
        <p:sp>
          <p:nvSpPr>
            <p:cNvPr id="27" name="椭圆 26"/>
            <p:cNvSpPr/>
            <p:nvPr/>
          </p:nvSpPr>
          <p:spPr>
            <a:xfrm>
              <a:off x="1734969" y="2787385"/>
              <a:ext cx="1224000" cy="1223998"/>
            </a:xfrm>
            <a:prstGeom prst="ellips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1945451" y="3091502"/>
              <a:ext cx="803035" cy="615763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76104" y="4560751"/>
            <a:ext cx="7001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code &amp; data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://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github.com/heonedream/geo_learn</a:t>
            </a: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-mail:            onedream1216@163.com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623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文献解读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90" y="1194545"/>
            <a:ext cx="8441657" cy="417429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grpSp>
        <p:nvGrpSpPr>
          <p:cNvPr id="5" name="组合 4"/>
          <p:cNvGrpSpPr/>
          <p:nvPr/>
        </p:nvGrpSpPr>
        <p:grpSpPr>
          <a:xfrm>
            <a:off x="574675" y="5591146"/>
            <a:ext cx="7994967" cy="90386"/>
            <a:chOff x="647702" y="5265146"/>
            <a:chExt cx="7921940" cy="90386"/>
          </a:xfrm>
        </p:grpSpPr>
        <p:cxnSp>
          <p:nvCxnSpPr>
            <p:cNvPr id="25" name="直接连接符 24"/>
            <p:cNvCxnSpPr>
              <a:endCxn id="35" idx="2"/>
            </p:cNvCxnSpPr>
            <p:nvPr/>
          </p:nvCxnSpPr>
          <p:spPr>
            <a:xfrm>
              <a:off x="705811" y="5310339"/>
              <a:ext cx="7790173" cy="0"/>
            </a:xfrm>
            <a:prstGeom prst="line">
              <a:avLst/>
            </a:prstGeom>
            <a:ln w="3810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647702" y="5265146"/>
              <a:ext cx="73658" cy="9038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>
              <a:spLocks noChangeAspect="1"/>
            </p:cNvSpPr>
            <p:nvPr/>
          </p:nvSpPr>
          <p:spPr>
            <a:xfrm>
              <a:off x="8495984" y="5265146"/>
              <a:ext cx="73658" cy="9038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20" name="矩形 19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837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11187" y="1144879"/>
            <a:ext cx="7921626" cy="5054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文献用图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13" name="矩形 12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3" y="1265865"/>
            <a:ext cx="3338141" cy="28924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044" y="1231968"/>
            <a:ext cx="3479154" cy="16855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2" y="4377506"/>
            <a:ext cx="2378351" cy="16079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148" y="4370721"/>
            <a:ext cx="2816725" cy="162513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765" y="4370721"/>
            <a:ext cx="2216384" cy="15990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044" y="2947509"/>
            <a:ext cx="3479154" cy="139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5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11187" y="1144879"/>
            <a:ext cx="7921626" cy="5054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课程产出用图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220659" y="6519446"/>
            <a:ext cx="8024939" cy="338554"/>
            <a:chOff x="1277256" y="6519446"/>
            <a:chExt cx="8024939" cy="338554"/>
          </a:xfrm>
        </p:grpSpPr>
        <p:sp>
          <p:nvSpPr>
            <p:cNvPr id="13" name="矩形 12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77256" y="6519446"/>
              <a:ext cx="7489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08" y="1449978"/>
            <a:ext cx="3573035" cy="27083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044" y="1280192"/>
            <a:ext cx="3479154" cy="15891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3" y="4377506"/>
            <a:ext cx="2194148" cy="16079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60" y="4370721"/>
            <a:ext cx="2898963" cy="162513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562" y="4377506"/>
            <a:ext cx="2091898" cy="160795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044" y="2947509"/>
            <a:ext cx="3479153" cy="139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4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5.R &amp; </a:t>
            </a:r>
            <a:r>
              <a:rPr lang="en-US" altLang="zh-CN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Rstudio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7257" y="1291553"/>
            <a:ext cx="2837543" cy="1930264"/>
          </a:xfrm>
          <a:prstGeom prst="rect">
            <a:avLst/>
          </a:prstGeom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5100542" y="1917565"/>
            <a:ext cx="33218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是专为统计分析和绘图的语言。由新西兰奥克兰大学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Ross 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Ihaka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Robert Gentleman 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语言开发。可在多种平台使用，海量的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包，详细的帮助文档。</a:t>
            </a:r>
            <a:endParaRPr lang="en-US" altLang="zh-CN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830717" y="925733"/>
            <a:ext cx="0" cy="497976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22" name="矩形 21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08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53" y="4402748"/>
            <a:ext cx="3248025" cy="952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27532" y="3481820"/>
            <a:ext cx="672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/>
              <a:t>&amp;</a:t>
            </a:r>
            <a:endParaRPr lang="zh-CN" altLang="en-US" sz="40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5017133" y="4402748"/>
            <a:ext cx="3321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Rstudio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是一款跨平台的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（集成开发环境）；代码编辑，编译器，调试等功能。</a:t>
            </a:r>
            <a:endParaRPr lang="en-US" altLang="zh-CN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484" y="569839"/>
            <a:ext cx="1175755" cy="12889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6728" y="579467"/>
            <a:ext cx="1124596" cy="122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7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3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5.R &amp; 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Rstudio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600724" y="1384483"/>
            <a:ext cx="19383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为什么选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71209" y="2347156"/>
            <a:ext cx="1981100" cy="499079"/>
            <a:chOff x="2645777" y="1428360"/>
            <a:chExt cx="1523389" cy="914033"/>
          </a:xfrm>
        </p:grpSpPr>
        <p:sp>
          <p:nvSpPr>
            <p:cNvPr id="16" name="矩形 15"/>
            <p:cNvSpPr/>
            <p:nvPr/>
          </p:nvSpPr>
          <p:spPr>
            <a:xfrm>
              <a:off x="2645777" y="1428360"/>
              <a:ext cx="1523389" cy="9140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073" tIns="131073" rIns="131073" bIns="131073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900" kern="120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45777" y="1575355"/>
              <a:ext cx="1514250" cy="676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开源免费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69860" y="3853689"/>
            <a:ext cx="1981100" cy="499079"/>
            <a:chOff x="2645777" y="1428360"/>
            <a:chExt cx="1523389" cy="914033"/>
          </a:xfrm>
        </p:grpSpPr>
        <p:sp>
          <p:nvSpPr>
            <p:cNvPr id="26" name="矩形 25"/>
            <p:cNvSpPr/>
            <p:nvPr/>
          </p:nvSpPr>
          <p:spPr>
            <a:xfrm>
              <a:off x="2645777" y="1428360"/>
              <a:ext cx="1523389" cy="9140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073" tIns="131073" rIns="131073" bIns="131073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900" kern="120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645777" y="1575355"/>
              <a:ext cx="1514250" cy="676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可视化好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57975" y="4657337"/>
            <a:ext cx="1981100" cy="499079"/>
            <a:chOff x="2645777" y="1428360"/>
            <a:chExt cx="1523389" cy="914033"/>
          </a:xfrm>
        </p:grpSpPr>
        <p:sp>
          <p:nvSpPr>
            <p:cNvPr id="38" name="矩形 37"/>
            <p:cNvSpPr/>
            <p:nvPr/>
          </p:nvSpPr>
          <p:spPr>
            <a:xfrm>
              <a:off x="2645777" y="1428360"/>
              <a:ext cx="1523389" cy="9140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073" tIns="131073" rIns="131073" bIns="131073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900" kern="120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645777" y="1575355"/>
              <a:ext cx="1514250" cy="676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入门容易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69860" y="3074126"/>
            <a:ext cx="1981100" cy="826883"/>
            <a:chOff x="611189" y="2305986"/>
            <a:chExt cx="1981100" cy="826883"/>
          </a:xfrm>
        </p:grpSpPr>
        <p:grpSp>
          <p:nvGrpSpPr>
            <p:cNvPr id="34" name="组合 33"/>
            <p:cNvGrpSpPr/>
            <p:nvPr/>
          </p:nvGrpSpPr>
          <p:grpSpPr>
            <a:xfrm>
              <a:off x="611189" y="2305986"/>
              <a:ext cx="1981100" cy="499079"/>
              <a:chOff x="2645777" y="1428360"/>
              <a:chExt cx="1523389" cy="914033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2645777" y="1428360"/>
                <a:ext cx="1523389" cy="914033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1073" tIns="131073" rIns="131073" bIns="131073" numCol="1" spcCol="1270" anchor="ctr" anchorCtr="0">
                <a:noAutofit/>
              </a:bodyPr>
              <a:lstStyle/>
              <a:p>
                <a:pPr lvl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2900" kern="1200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2645777" y="1575355"/>
                <a:ext cx="1514250" cy="676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模型丰富</a:t>
                </a:r>
                <a:endPara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Rectangle 1"/>
            <p:cNvSpPr>
              <a:spLocks noChangeArrowheads="1"/>
            </p:cNvSpPr>
            <p:nvPr/>
          </p:nvSpPr>
          <p:spPr bwMode="auto">
            <a:xfrm>
              <a:off x="1503430" y="2794315"/>
              <a:ext cx="18473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29" name="矩形 28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568" y="1121904"/>
            <a:ext cx="4494428" cy="503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078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/>
    </p:bldLst>
  </p:timing>
</p:sld>
</file>

<file path=ppt/theme/theme1.xml><?xml version="1.0" encoding="utf-8"?>
<a:theme xmlns:a="http://schemas.openxmlformats.org/drawingml/2006/main" name="Office 主题">
  <a:themeElements>
    <a:clrScheme name="学术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1985</TotalTime>
  <Words>1822</Words>
  <Application>Microsoft Office PowerPoint</Application>
  <PresentationFormat>全屏显示(4:3)</PresentationFormat>
  <Paragraphs>444</Paragraphs>
  <Slides>45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4" baseType="lpstr">
      <vt:lpstr>宋体</vt:lpstr>
      <vt:lpstr>微软雅黑</vt:lpstr>
      <vt:lpstr>Arial</vt:lpstr>
      <vt:lpstr>Calibri</vt:lpstr>
      <vt:lpstr>Calibri Light</vt:lpstr>
      <vt:lpstr>Tahoma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DY</dc:creator>
  <cp:lastModifiedBy>何文俊</cp:lastModifiedBy>
  <cp:revision>384</cp:revision>
  <dcterms:created xsi:type="dcterms:W3CDTF">2015-01-13T10:49:01Z</dcterms:created>
  <dcterms:modified xsi:type="dcterms:W3CDTF">2017-03-17T17:21:17Z</dcterms:modified>
</cp:coreProperties>
</file>